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349" r:id="rId5"/>
    <p:sldId id="360" r:id="rId6"/>
    <p:sldId id="362" r:id="rId7"/>
    <p:sldId id="361" r:id="rId8"/>
    <p:sldId id="363" r:id="rId9"/>
    <p:sldId id="364" r:id="rId10"/>
    <p:sldId id="366" r:id="rId11"/>
    <p:sldId id="367" r:id="rId12"/>
    <p:sldId id="368" r:id="rId13"/>
    <p:sldId id="369" r:id="rId14"/>
    <p:sldId id="358" r:id="rId15"/>
    <p:sldId id="356" r:id="rId16"/>
    <p:sldId id="357" r:id="rId17"/>
    <p:sldId id="359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59D8547F-B3C6-41B7-AC15-B21357C26C2E}">
          <p14:sldIdLst/>
        </p14:section>
        <p14:section name="Title/intro examples" id="{EAFC2341-9A9E-4C28-BFFA-6B825D0AC4BA}">
          <p14:sldIdLst>
            <p14:sldId id="349"/>
            <p14:sldId id="360"/>
            <p14:sldId id="362"/>
            <p14:sldId id="361"/>
            <p14:sldId id="363"/>
            <p14:sldId id="364"/>
            <p14:sldId id="366"/>
            <p14:sldId id="367"/>
            <p14:sldId id="368"/>
            <p14:sldId id="369"/>
            <p14:sldId id="358"/>
            <p14:sldId id="356"/>
            <p14:sldId id="357"/>
            <p14:sldId id="359"/>
          </p14:sldIdLst>
        </p14:section>
        <p14:section name="Section divider examples" id="{A9F40A45-B498-491F-B229-1F4185ACF804}">
          <p14:sldIdLst/>
        </p14:section>
        <p14:section name="Content slide examples" id="{C335665F-6942-4633-9A59-9BC53EDA1E36}">
          <p14:sldIdLst/>
        </p14:section>
        <p14:section name="Closing slide example" id="{11C5BCDD-05AC-405B-8582-D9D1C38F3D19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00EB81"/>
    <a:srgbClr val="E6DCFF"/>
    <a:srgbClr val="0041F0"/>
    <a:srgbClr val="DCAFFF"/>
    <a:srgbClr val="FF50A0"/>
    <a:srgbClr val="FF3246"/>
    <a:srgbClr val="00FFFF"/>
    <a:srgbClr val="D4D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A0BC3CC4-8867-4C89-9D3F-A6A6B9ED4035}">
  <a:tblStyle styleId="{A0BC3CC4-8867-4C89-9D3F-A6A6B9ED4035}" styleName="Acc_Table_1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rgbClr val="FFFFFF"/>
              </a:solidFill>
            </a:ln>
          </a:left>
          <a:right>
            <a:ln w="0" cmpd="sng">
              <a:solidFill>
                <a:srgbClr val="FFFFFF"/>
              </a:solidFill>
            </a:ln>
          </a:right>
          <a:top>
            <a:ln w="0" cmpd="sng">
              <a:solidFill>
                <a:srgbClr val="FFFFFF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6350" cmpd="sng">
              <a:solidFill>
                <a:srgbClr val="D9D9D9"/>
              </a:solidFill>
            </a:ln>
          </a:insideH>
          <a:insideV>
            <a:ln w="6350" cmpd="sng">
              <a:solidFill>
                <a:srgbClr val="D9D9D9"/>
              </a:solidFill>
            </a:ln>
          </a:insideV>
        </a:tcBdr>
        <a:fill>
          <a:noFill/>
        </a:fill>
      </a:tcStyle>
    </a:wholeTbl>
    <a:band1H>
      <a:tcTxStyle>
        <a:fontRef idx="minor">
          <a:prstClr val="black"/>
        </a:fontRef>
        <a:schemeClr val="dk1"/>
      </a:tcTxStyle>
      <a:tcStyle>
        <a:tcBdr/>
        <a:fill>
          <a:solidFill>
            <a:srgbClr val="F2F2F2"/>
          </a:solidFill>
        </a:fill>
      </a:tcStyle>
    </a:band1H>
    <a:band1V>
      <a:tcTxStyle>
        <a:fontRef idx="minor">
          <a:prstClr val="black"/>
        </a:fontRef>
        <a:schemeClr val="dk1"/>
      </a:tcTxStyle>
      <a:tcStyle>
        <a:tcBdr/>
        <a:fill>
          <a:solidFill>
            <a:srgbClr val="F2F2F2"/>
          </a:solidFill>
        </a:fill>
      </a:tcStyle>
    </a:band1V>
    <a:lastCol>
      <a:tcTxStyle b="on">
        <a:fontRef idx="minor">
          <a:prstClr val="black"/>
        </a:fontRef>
        <a:schemeClr val="dk1"/>
      </a:tcTxStyle>
      <a:tcStyle>
        <a:tcBdr/>
      </a:tcStyle>
    </a:lastCol>
    <a:firstCol>
      <a:tcTxStyle b="on">
        <a:fontRef idx="minor">
          <a:prstClr val="black"/>
        </a:fontRef>
        <a:schemeClr val="dk1"/>
      </a:tcTxStyle>
      <a:tcStyle>
        <a:tcBdr/>
      </a:tcStyle>
    </a:firstCol>
    <a:lastRow>
      <a:tcTxStyle b="on">
        <a:fontRef idx="minor">
          <a:prstClr val="black"/>
        </a:fontRef>
        <a:schemeClr val="dk1"/>
      </a:tcTxStyle>
      <a:tcStyle>
        <a:tcBdr/>
      </a:tcStyle>
    </a:lastRow>
    <a:firstRow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26" autoAdjust="0"/>
    <p:restoredTop sz="95932" autoAdjust="0"/>
  </p:normalViewPr>
  <p:slideViewPr>
    <p:cSldViewPr snapToGrid="0" showGuides="1">
      <p:cViewPr varScale="1">
        <p:scale>
          <a:sx n="99" d="100"/>
          <a:sy n="99" d="100"/>
        </p:scale>
        <p:origin x="192" y="8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516" y="5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828800" cy="2123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027613" y="0"/>
            <a:ext cx="1828800" cy="2123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1DE7078C-3525-4C9B-BF62-C9FD13B9A875}" type="datetimeFigureOut">
              <a:rPr lang="en-US" smtClean="0"/>
              <a:pPr/>
              <a:t>5/17/23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205" y="274505"/>
            <a:ext cx="4734172" cy="266297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0206" y="2999605"/>
            <a:ext cx="6751750" cy="586989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923817"/>
            <a:ext cx="6217919" cy="2123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99213" y="8917749"/>
            <a:ext cx="457200" cy="21844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436E8A87-18DA-4CCE-A8C2-BDBC489258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914400" rtl="0" eaLnBrk="1" latinLnBrk="0" hangingPunct="1">
      <a:buFont typeface="Graphik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30188" indent="-112713" algn="l">
      <a:buFont typeface="Graphik" panose="020B0604020202020204" pitchFamily="34" charset="0"/>
      <a:buChar char="•"/>
      <a:defRPr sz="1000">
        <a:latin typeface="+mn-lt"/>
      </a:defRPr>
    </a:lvl2pPr>
    <a:lvl3pPr marL="342900" indent="-112713" algn="l">
      <a:buFont typeface="Graphik" panose="020B0604020202020204" pitchFamily="34" charset="0"/>
      <a:buChar char="•"/>
      <a:defRPr sz="900">
        <a:latin typeface="+mn-lt"/>
      </a:defRPr>
    </a:lvl3pPr>
    <a:lvl4pPr marL="460375" indent="-112713" algn="l">
      <a:buFont typeface="Graphik" panose="020B0604020202020204" pitchFamily="34" charset="0"/>
      <a:buChar char="•"/>
      <a:defRPr sz="800">
        <a:latin typeface="+mn-lt"/>
      </a:defRPr>
    </a:lvl4pPr>
    <a:lvl5pPr marL="571500" indent="-112713" algn="l">
      <a:buFont typeface="Graphik" panose="020B0604020202020204" pitchFamily="34" charset="0"/>
      <a:buChar char="•"/>
      <a:defRPr sz="800">
        <a:latin typeface="+mn-lt"/>
      </a:defRPr>
    </a:lvl5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cc_Tech_Logo_WH" descr="Accenture Technology wordmark in white">
            <a:extLst>
              <a:ext uri="{FF2B5EF4-FFF2-40B4-BE49-F238E27FC236}">
                <a16:creationId xmlns:a16="http://schemas.microsoft.com/office/drawing/2014/main" id="{72ABE559-DDA6-42E5-A056-2B5EB29BBBB2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591812" y="5936500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94AA491-F1F8-4D38-B722-DB2F38B198B8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5779386" y="914400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5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8" userDrawn="1">
          <p15:clr>
            <a:srgbClr val="C35EA4"/>
          </p15:clr>
        </p15:guide>
        <p15:guide id="2" pos="3840" userDrawn="1">
          <p15:clr>
            <a:srgbClr val="C35EA4"/>
          </p15:clr>
        </p15:guide>
        <p15:guide id="3" orient="horz" pos="3880" userDrawn="1">
          <p15:clr>
            <a:srgbClr val="C35EA4"/>
          </p15:clr>
        </p15:guide>
        <p15:guide id="4" orient="horz" pos="2162" userDrawn="1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3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715308A-2B7A-4485-A51C-F3F23FC426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5" name="Graphic 4" descr="Accenture Greater Than symbol in purple">
            <a:extLst>
              <a:ext uri="{FF2B5EF4-FFF2-40B4-BE49-F238E27FC236}">
                <a16:creationId xmlns:a16="http://schemas.microsoft.com/office/drawing/2014/main" id="{8DD1DFCC-5489-470C-84F4-93032F096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382725"/>
            <a:ext cx="641502" cy="704088"/>
          </a:xfrm>
          <a:prstGeom prst="rect">
            <a:avLst/>
          </a:prstGeom>
        </p:spPr>
      </p:pic>
      <p:sp>
        <p:nvSpPr>
          <p:cNvPr id="10" name="Acc_Tech_Logo_WH" descr="Accenture Technology wordmark in black">
            <a:extLst>
              <a:ext uri="{FF2B5EF4-FFF2-40B4-BE49-F238E27FC236}">
                <a16:creationId xmlns:a16="http://schemas.microsoft.com/office/drawing/2014/main" id="{054458DC-FCF6-48B1-82BA-13CDEA023B14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1001" y="6096691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00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ccenture Gradient Dark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 bwMode="invGray"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 dirty="0"/>
              <a:t>Place subtitle here in GT </a:t>
            </a:r>
            <a:r>
              <a:rPr lang="en-GB" dirty="0" err="1"/>
              <a:t>Sectra</a:t>
            </a:r>
            <a:r>
              <a:rPr lang="en-GB" dirty="0"/>
              <a:t>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B2379EA-B598-42DD-B03E-5C4FC1D468F3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0387B-1E9C-4EB7-9BA3-83AB796E35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B825C-3912-400B-A9ED-F17A355964B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5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ccenture Gradient Mid&#10;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70180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C3F0890-0DED-4AD1-9A02-BD56F8554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14" name="GTS_WH" descr="Accenture Greater Than symbol in white">
            <a:extLst>
              <a:ext uri="{FF2B5EF4-FFF2-40B4-BE49-F238E27FC236}">
                <a16:creationId xmlns:a16="http://schemas.microsoft.com/office/drawing/2014/main" id="{3FC0722F-C643-4988-96E8-F00519CB3A00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69A96-ECEE-46C8-AC65-A99027BA920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000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ccenture Gradient Mid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 bwMode="white"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422072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7"/>
            <a:ext cx="2993573" cy="242207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230B8D6-1525-4D29-A117-F22A9C16F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16" name="GTS_WH" descr="Accenture Greater Than symbol in white">
            <a:extLst>
              <a:ext uri="{FF2B5EF4-FFF2-40B4-BE49-F238E27FC236}">
                <a16:creationId xmlns:a16="http://schemas.microsoft.com/office/drawing/2014/main" id="{C5173724-68B6-47CD-B850-71B1407EEAA1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4ADF7-CE17-4A46-8A63-A366F9BB14A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31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69933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Graphik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Graphik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agenda summary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Agenda title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1BE3C-F523-44EE-B6D4-7175CE08E157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96CD18-ADDA-4A64-BDD0-F5A8D01FDD49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8763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6DB689C-7DB3-4046-A1BF-E63F8EF78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7C97B1E-CB9E-4CBC-A6F1-1D4F2E4ECB3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0"/>
            <a:ext cx="11430000" cy="4940300"/>
          </a:xfrm>
        </p:spPr>
        <p:txBody>
          <a:bodyPr/>
          <a:lstStyle>
            <a:lvl1pPr marL="228600" indent="-228600">
              <a:buFont typeface="Graphik" panose="020B0604020202020204" pitchFamily="34" charset="0"/>
              <a:buChar char="•"/>
              <a:defRPr/>
            </a:lvl1pPr>
            <a:lvl2pPr marL="457200">
              <a:defRPr/>
            </a:lvl2pPr>
            <a:lvl3pPr marL="685800">
              <a:defRPr/>
            </a:lvl3pPr>
            <a:lvl4pPr marL="914400">
              <a:defRPr/>
            </a:lvl4pPr>
            <a:lvl5pPr marL="1143000">
              <a:defRPr/>
            </a:lvl5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4E1CDE7-C850-4F14-8D26-8BD1EE3D6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BEF25E-6F09-4B47-806E-462D7622D1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854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 and 1 Column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646097A-7916-4EBE-A526-09FCBD84F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5EFDEB3F-4743-43EA-A121-ED3CB6054C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8CB08-3B2A-44E5-8975-B69F3969CD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92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949194"/>
            <a:ext cx="11430000" cy="436270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6E1154F-E5DD-468F-85D1-17FC4F438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445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 userDrawn="1">
          <p15:clr>
            <a:srgbClr val="547EB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5991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Place sub-headline here in GT Sectra Fine </a:t>
            </a:r>
            <a:r>
              <a:rPr lang="en-US" dirty="0" err="1"/>
              <a:t>Rg</a:t>
            </a:r>
            <a:r>
              <a:rPr lang="en-US" dirty="0"/>
              <a:t> 24pt, indent for other levels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Place text here 20pt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20pt</a:t>
            </a:r>
          </a:p>
          <a:p>
            <a:pPr lvl="3"/>
            <a:r>
              <a:rPr lang="en-US" dirty="0"/>
              <a:t>Fourth level 18pt</a:t>
            </a:r>
          </a:p>
          <a:p>
            <a:pPr lvl="4"/>
            <a:r>
              <a:rPr lang="en-US" dirty="0"/>
              <a:t>Fifth level 18pt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A51E00B-3AD2-4131-A1AF-268183551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5BAA4F-3169-4083-866F-71669DE395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5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0" userDrawn="1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8755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B8772-B000-40EC-8AE7-3AA41499E6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209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Logo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grpSp>
        <p:nvGrpSpPr>
          <p:cNvPr id="12" name="Logo_WH" descr="Accenture logo in white">
            <a:extLst>
              <a:ext uri="{FF2B5EF4-FFF2-40B4-BE49-F238E27FC236}">
                <a16:creationId xmlns:a16="http://schemas.microsoft.com/office/drawing/2014/main" id="{0D82E30B-4E95-4B73-9014-71990AE21DBE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154167" y="1005840"/>
            <a:ext cx="1883664" cy="496247"/>
            <a:chOff x="1561" y="187"/>
            <a:chExt cx="4536" cy="119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08CD909-AC78-4980-BB04-8608F18CDC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B5D8E88-5919-40A0-A4A4-2E6587AD68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Acc_Tech_Logo_WH" descr="Accenture Technology wordmark in white">
            <a:extLst>
              <a:ext uri="{FF2B5EF4-FFF2-40B4-BE49-F238E27FC236}">
                <a16:creationId xmlns:a16="http://schemas.microsoft.com/office/drawing/2014/main" id="{8699B1E1-A3CB-40D5-A44A-1E73CBFEE9C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591812" y="5936500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5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880" userDrawn="1">
          <p15:clr>
            <a:srgbClr val="C35EA4"/>
          </p15:clr>
        </p15:guide>
        <p15:guide id="2" pos="3840" userDrawn="1">
          <p15:clr>
            <a:srgbClr val="C35EA4"/>
          </p15:clr>
        </p15:guide>
        <p15:guide id="3" orient="horz" pos="2160" userDrawn="1">
          <p15:clr>
            <a:srgbClr val="C35EA4"/>
          </p15:clr>
        </p15:guide>
        <p15:guide id="4" orient="horz" pos="947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363034-F9EC-4A95-91E0-2E801974931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974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 userDrawn="1">
          <p15:clr>
            <a:srgbClr val="547EB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Headings/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5F1A8-92F0-48CE-B27D-E2B7EE762F1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450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8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 12pt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 12pt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974BDB1-DA1D-43EC-81BC-66135DB7B8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E860E3B-7BAE-4917-8F29-26AFBD0E7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D7C41-6360-43FF-A192-982014655EF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99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0" y="3145138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83000718-AD47-4F1E-8F71-56356C940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1BF3E00-F066-4583-A5B1-87DD19666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650FA89-A64B-4802-B6DF-D1844A8430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B1DD8-C71C-4D65-A58A-0A9A86DCED8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7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98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5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79882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899"/>
            <a:ext cx="1985504" cy="1971541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57676F53-2AF5-4F44-9119-3C3347D1D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D97977-AAE6-4533-93CA-ADE704E9F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3E087-C0E5-4045-83EC-D0F38053E0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126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Alt) Long Headline and 5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79882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899"/>
            <a:ext cx="1985504" cy="1971541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57676F53-2AF5-4F44-9119-3C3347D1D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D97977-AAE6-4533-93CA-ADE704E9F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36FB760-AEF8-46F8-B73E-B0A537402A7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141567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B9165B01-6544-4059-9AE2-42F4426A038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503587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EB2E96CC-0F77-4F5D-A96C-5243BDB51C0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865607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2D003B29-C8CB-4629-BF53-F5AEBE6FAE2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227627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49BB6C55-F8C8-4B99-843F-9A6047B7A3E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0570872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B047CF-EEDD-49CC-9871-80D6EF57FEB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193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4-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Font typeface="Graphik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solidFill>
                  <a:schemeClr val="accent2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9310CF55-0D9B-41F8-8D1E-8BA74BC23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481D5-3713-4165-990F-CD2E7B955A0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186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6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lIns="91440" tIns="0"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D665DCA-734C-4077-92CB-D7A9FCD67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D474A-8A06-4078-BEBB-EBDCDD30231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9FEF6117-B6D9-4841-8EFA-DF78BCFA9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7415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90B0A6BB-BC70-4436-B334-35CF914D177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EA23CA56-3568-4982-84E5-176DE32541C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7E019EA7-B58E-4B17-A663-2E8CCD70158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9A57066F-5BF5-43F7-A9DA-1788B5511D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EA5F90EC-FB85-4041-85C1-409768D3A0C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03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-Team 6-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lIns="91440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2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4389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748F9AD-5F56-42EC-9922-780EBA443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2" name="GTS_WH" descr="Accenture Greater Than symbol in white">
            <a:extLst>
              <a:ext uri="{FF2B5EF4-FFF2-40B4-BE49-F238E27FC236}">
                <a16:creationId xmlns:a16="http://schemas.microsoft.com/office/drawing/2014/main" id="{B49891DC-D80E-4D1B-961E-1B567E0E453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FB076-B311-496F-8C11-2C54B06FBB3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199DF3DD-2E34-4D79-8E11-12CE813E73F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6FCD1A94-A214-4264-842C-B5DA710C1F3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95C1CB4-E517-4380-8170-E8C0CA787FB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6AFBE91E-BB56-4FAF-ADEB-859CA86F829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15D78B8A-7ECF-44EE-A95F-FBD072A6889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F2F64C30-F694-4DC6-AAED-5ECA99ECCF5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02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8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dirty="0"/>
              <a:t>Place text here, use indent to access other levels 20pt</a:t>
            </a:r>
          </a:p>
          <a:p>
            <a:pPr lvl="1"/>
            <a:r>
              <a:rPr lang="en-GB" dirty="0"/>
              <a:t>Second level 20pt</a:t>
            </a:r>
          </a:p>
          <a:p>
            <a:pPr lvl="2"/>
            <a:r>
              <a:rPr lang="en-GB" dirty="0"/>
              <a:t>Third level 20pt</a:t>
            </a:r>
          </a:p>
          <a:p>
            <a:pPr lvl="3"/>
            <a:r>
              <a:rPr lang="en-GB" dirty="0"/>
              <a:t>Fourth level 18pt</a:t>
            </a:r>
          </a:p>
          <a:p>
            <a:pPr lvl="4"/>
            <a:r>
              <a:rPr lang="en-GB" dirty="0"/>
              <a:t>Fifth level 18pt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0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1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3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2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A671D4FB-2F86-4AF3-89D0-D61D54378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014D8-C563-4003-8EBC-A9F6EE68BA6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1559D4A6-A7D1-4EAE-87E5-EB8A4B73E546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325822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564E037C-8888-4DE6-88C4-A629CBF5F3A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298233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1DD1D133-7281-4297-B58B-4683B9743A55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270644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4D49677A-CABE-49CD-A2EE-9EC21E15DF23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0243055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3" name="Picture Placeholder 4">
            <a:extLst>
              <a:ext uri="{FF2B5EF4-FFF2-40B4-BE49-F238E27FC236}">
                <a16:creationId xmlns:a16="http://schemas.microsoft.com/office/drawing/2014/main" id="{E46B730A-2104-4381-A7F8-6A08201D7F97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325822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15BD8921-64C2-47AC-9DE2-E4DFFCBF7C64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9823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1" name="Picture Placeholder 4">
            <a:extLst>
              <a:ext uri="{FF2B5EF4-FFF2-40B4-BE49-F238E27FC236}">
                <a16:creationId xmlns:a16="http://schemas.microsoft.com/office/drawing/2014/main" id="{3EF9A07C-1758-4B3E-A1CD-67412E56BBFE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70644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2" name="Picture Placeholder 4">
            <a:extLst>
              <a:ext uri="{FF2B5EF4-FFF2-40B4-BE49-F238E27FC236}">
                <a16:creationId xmlns:a16="http://schemas.microsoft.com/office/drawing/2014/main" id="{25D8A2F3-A845-4271-8B71-45408EF9F6C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024305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92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 72pt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0882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C35E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"/>
            <a:ext cx="6096000" cy="6857999"/>
          </a:xfrm>
          <a:solidFill>
            <a:schemeClr val="bg1">
              <a:lumMod val="95000"/>
            </a:schemeClr>
          </a:solidFill>
        </p:spPr>
        <p:txBody>
          <a:bodyPr tIns="54864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Graphik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Drag picture to placeholder or click icon to add,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F384B1D-1AA1-4DD2-A317-08008594F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796047A-AB81-403A-B649-52C6F7827E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3267634"/>
            <a:ext cx="5330952" cy="304426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Place sub-headline here in GT Sectra Fine </a:t>
            </a:r>
            <a:r>
              <a:rPr lang="en-US" dirty="0" err="1"/>
              <a:t>Rg</a:t>
            </a:r>
            <a:r>
              <a:rPr lang="en-US" dirty="0"/>
              <a:t> 24pt, indent for other levels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A2778-1AEF-4134-970E-9AB430A520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TS_Purple" descr="Accenture Greater Than symbol in purple">
            <a:extLst>
              <a:ext uri="{FF2B5EF4-FFF2-40B4-BE49-F238E27FC236}">
                <a16:creationId xmlns:a16="http://schemas.microsoft.com/office/drawing/2014/main" id="{ECD5DAA7-2D65-4744-A4C4-3E3C318A0F60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A1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81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solidFill>
            <a:schemeClr val="tx1">
              <a:lumMod val="95000"/>
            </a:schemeClr>
          </a:solidFill>
        </p:spPr>
        <p:txBody>
          <a:bodyPr lIns="0" tIns="210312" anchor="t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E567C369-8A33-4851-8646-E53D6E8D8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42B8317-AACA-4DC7-AD68-8986DF6299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47" y="3264586"/>
            <a:ext cx="5330952" cy="304731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457200">
              <a:buFont typeface="Graphik" panose="020B0503030202060203" pitchFamily="34" charset="0"/>
              <a:buChar char="–"/>
              <a:defRPr sz="1800">
                <a:solidFill>
                  <a:schemeClr val="tx1"/>
                </a:solidFill>
              </a:defRPr>
            </a:lvl3pPr>
            <a:lvl4pPr marL="685800">
              <a:buFont typeface="Graphik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914400">
              <a:buFont typeface="Graphik" panose="020B0503030202060203" pitchFamily="34" charset="0"/>
              <a:buChar char="–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Place sub-headline here in GT Sectra Fine </a:t>
            </a:r>
            <a:r>
              <a:rPr lang="en-US" dirty="0" err="1"/>
              <a:t>Rg</a:t>
            </a:r>
            <a:r>
              <a:rPr lang="en-US" dirty="0"/>
              <a:t> 24pt, indent for other levels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1D8E5-ED70-409D-A4B1-635A02DFE5A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TS_Purple" descr="Accenture Greater Than symbol in white">
            <a:extLst>
              <a:ext uri="{FF2B5EF4-FFF2-40B4-BE49-F238E27FC236}">
                <a16:creationId xmlns:a16="http://schemas.microsoft.com/office/drawing/2014/main" id="{8C4A6146-1E4E-44A0-BBBB-ACDCAA9D7F2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8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 54pt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06E6C-6576-4BA5-948F-BD9FE24FA05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11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(alternati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 54pt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17B10-543D-46E3-A5E7-CA1C578F6F6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45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s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 bwMode="white"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92" y="0"/>
            <a:ext cx="6096008" cy="6311900"/>
          </a:xfrm>
          <a:solidFill>
            <a:schemeClr val="bg1">
              <a:lumMod val="95000"/>
            </a:schemeClr>
          </a:solidFill>
        </p:spPr>
        <p:txBody>
          <a:bodyPr tIns="45720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665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0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B3ABE64-A2B2-4267-83DE-C2D349057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pic>
        <p:nvPicPr>
          <p:cNvPr id="19" name="Picture 18" descr="Accenture Greater Than symbol in white">
            <a:extLst>
              <a:ext uri="{FF2B5EF4-FFF2-40B4-BE49-F238E27FC236}">
                <a16:creationId xmlns:a16="http://schemas.microsoft.com/office/drawing/2014/main" id="{E8781F80-F3D9-42F9-B6EE-F6DC303E05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A306F6-3D4B-4153-AFB5-695424B80AC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0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 bwMode="white">
          <a:xfrm>
            <a:off x="9144056" y="3155948"/>
            <a:ext cx="3047944" cy="3155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 bwMode="white"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76" y="-1"/>
            <a:ext cx="3048024" cy="3151189"/>
          </a:xfrm>
          <a:solidFill>
            <a:schemeClr val="bg1">
              <a:lumMod val="95000"/>
            </a:schemeClr>
          </a:solidFill>
        </p:spPr>
        <p:txBody>
          <a:bodyPr t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</a:t>
            </a:r>
          </a:p>
          <a:p>
            <a:r>
              <a:rPr lang="en-GB" dirty="0"/>
              <a:t>or click icon to add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1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5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0" y="3155942"/>
            <a:ext cx="3048000" cy="3155958"/>
          </a:xfrm>
          <a:solidFill>
            <a:schemeClr val="bg1">
              <a:lumMod val="95000"/>
            </a:schemeClr>
          </a:solidFill>
        </p:spPr>
        <p:txBody>
          <a:bodyPr vert="horz" lIns="0" tIns="274320" rIns="0" bIns="0" rtlCol="0" anchor="t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Drag picture to placeholder </a:t>
            </a:r>
          </a:p>
          <a:p>
            <a:pPr marL="228600" lvl="0" indent="-228600" algn="ctr"/>
            <a:r>
              <a:rPr lang="en-GB" dirty="0"/>
              <a:t>or click icon to add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66279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272DDB3A-459D-40AA-A5E7-DDCDD2DEA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pic>
        <p:nvPicPr>
          <p:cNvPr id="23" name="Picture 22" descr="Accenture Greater Than symbol in white">
            <a:extLst>
              <a:ext uri="{FF2B5EF4-FFF2-40B4-BE49-F238E27FC236}">
                <a16:creationId xmlns:a16="http://schemas.microsoft.com/office/drawing/2014/main" id="{78774BCE-242F-4FF9-9C01-D01B97743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1B33BA-8B14-4BE4-8987-4DD490763486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6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ccenture Gradient Dark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 54pt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310B6FD-F7E2-4120-A2CE-22852AAA9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2FF57A0A-C5DD-42B6-8DD3-E5EA041C72D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1A683-09B8-4B7C-917B-D192D06BBA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365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 54pt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D9D8DCD-E7C3-4F1A-8A48-31319650A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B0B0C095-6C73-4899-AD8E-8F75768CF51A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FE70C-67B2-45BA-88F7-45C14692FC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137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5AD31DD4-2506-4E03-897C-F4C8C020F0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 54pt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2A2CFACC-0767-48E1-9FD9-763E5025E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7" name="GTS_WH" descr="Accenture Greater Than symbol in white">
            <a:extLst>
              <a:ext uri="{FF2B5EF4-FFF2-40B4-BE49-F238E27FC236}">
                <a16:creationId xmlns:a16="http://schemas.microsoft.com/office/drawing/2014/main" id="{AE479463-B4C9-4B9A-BE8B-62B5B9CF007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BAA91-4288-4230-8881-E1D51DEB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3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80EAEA1-D575-4107-8AFC-0CAE2D4FB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450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left-image bkg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3E7551B-7F86-46D2-A90B-DF5CC30BDFD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 72pt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8" name="GTS_WH" descr="Accenture Greater Than symbol in white">
            <a:extLst>
              <a:ext uri="{FF2B5EF4-FFF2-40B4-BE49-F238E27FC236}">
                <a16:creationId xmlns:a16="http://schemas.microsoft.com/office/drawing/2014/main" id="{E96B644F-A9C2-401B-8562-DC3B10FB5CF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1001" y="38100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cc_Tech_Logo_WH" descr="Accenture Technology wordmark in white">
            <a:extLst>
              <a:ext uri="{FF2B5EF4-FFF2-40B4-BE49-F238E27FC236}">
                <a16:creationId xmlns:a16="http://schemas.microsoft.com/office/drawing/2014/main" id="{E1C4528C-35CA-41C7-B25C-A600CD41B680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1001" y="6096691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6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C35EA4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81D62B4-50F4-4143-BFCC-F5508365C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FBA7-F1B1-4FF3-932C-7525FBDA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691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 userDrawn="1">
          <p15:clr>
            <a:srgbClr val="547EB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BF2C1-BAA9-4BAD-9934-C110D7303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30600-A2B3-4AAD-808D-56DA9B773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426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FBD97-7A23-4453-9DFC-F825350AF9B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8" name="Logo_WH" descr="Accenture logo in white">
            <a:extLst>
              <a:ext uri="{FF2B5EF4-FFF2-40B4-BE49-F238E27FC236}">
                <a16:creationId xmlns:a16="http://schemas.microsoft.com/office/drawing/2014/main" id="{1A7501AC-E717-4CB3-89D9-DEE7B06E187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9926898" y="381000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84F1646-52FE-4716-AED1-FE252A8E05E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5FBA828-A6EE-4CDC-A2F1-52C5DC0E3C3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Acc_Tech_Logo_WH" descr="Accenture Technology wordmark in white">
            <a:extLst>
              <a:ext uri="{FF2B5EF4-FFF2-40B4-BE49-F238E27FC236}">
                <a16:creationId xmlns:a16="http://schemas.microsoft.com/office/drawing/2014/main" id="{D858ADC7-4C7C-4404-9E70-D87FF1DC656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8802186" y="6096691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62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2+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84A5767-82AC-46A2-88DD-C31D51E1CB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659D61A8-47A5-47C2-A85A-BCCCBE83C91F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1001" y="38100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cc_Tech_Logo_WH" descr="Accenture Technology wordmark in white">
            <a:extLst>
              <a:ext uri="{FF2B5EF4-FFF2-40B4-BE49-F238E27FC236}">
                <a16:creationId xmlns:a16="http://schemas.microsoft.com/office/drawing/2014/main" id="{2DBCDDF3-9F8E-44B5-9E3F-2223C14CC4C3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1001" y="6096691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00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3+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84A5767-82AC-46A2-88DD-C31D51E1CB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13" name="Logo_WH" descr="Accenture logo in white">
            <a:extLst>
              <a:ext uri="{FF2B5EF4-FFF2-40B4-BE49-F238E27FC236}">
                <a16:creationId xmlns:a16="http://schemas.microsoft.com/office/drawing/2014/main" id="{6E8422F7-B85B-4755-B6A1-FFEA87624FFE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81000" y="381000"/>
            <a:ext cx="1883664" cy="496247"/>
            <a:chOff x="1561" y="187"/>
            <a:chExt cx="4536" cy="1195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4597228-D9AB-44B8-B1CD-B17ABE7714E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5BFA133-9FE4-4FB4-968A-A369A9EF6AE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Acc_Tech_Logo_WH" descr="Accenture Technology wordmark in white">
            <a:extLst>
              <a:ext uri="{FF2B5EF4-FFF2-40B4-BE49-F238E27FC236}">
                <a16:creationId xmlns:a16="http://schemas.microsoft.com/office/drawing/2014/main" id="{77A704DC-31A8-4495-8AF1-E7E89DF738B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1001" y="6096691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83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18ECE-32D7-4F71-A6CA-1144DA38ED6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grpSp>
        <p:nvGrpSpPr>
          <p:cNvPr id="8" name="Logo_BL" descr="Accenture logo in black and purple">
            <a:extLst>
              <a:ext uri="{FF2B5EF4-FFF2-40B4-BE49-F238E27FC236}">
                <a16:creationId xmlns:a16="http://schemas.microsoft.com/office/drawing/2014/main" id="{35D3F8C8-B2E5-431B-9639-9F0553086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26898" y="381000"/>
            <a:ext cx="1883664" cy="496357"/>
            <a:chOff x="2387" y="1701"/>
            <a:chExt cx="4535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AD7BAC9-11D9-4846-95CD-5C2B827147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CAEDE4E-DAF3-4FBC-BAEB-E0C26C20EB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Acc_Tech_Logo_WH" descr="Accenture Technology wordmark in black">
            <a:extLst>
              <a:ext uri="{FF2B5EF4-FFF2-40B4-BE49-F238E27FC236}">
                <a16:creationId xmlns:a16="http://schemas.microsoft.com/office/drawing/2014/main" id="{C6585ED9-32B3-49DC-BF0B-CD6F5EFC293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8802186" y="6096691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99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2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715308A-2B7A-4485-A51C-F3F23FC426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grpSp>
        <p:nvGrpSpPr>
          <p:cNvPr id="12" name="Logo_BL" descr="Accenture logo in black and purple">
            <a:extLst>
              <a:ext uri="{FF2B5EF4-FFF2-40B4-BE49-F238E27FC236}">
                <a16:creationId xmlns:a16="http://schemas.microsoft.com/office/drawing/2014/main" id="{9F19D48A-46F6-4BAE-97F3-DFACD8E22BA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2636" y="382725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48F740B-2A73-4970-A31A-4A0E685E6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84A90C93-9B70-4203-9499-12D2A090A8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Acc_Tech_Logo_WH" descr="Accenture Technology wordmark in black">
            <a:extLst>
              <a:ext uri="{FF2B5EF4-FFF2-40B4-BE49-F238E27FC236}">
                <a16:creationId xmlns:a16="http://schemas.microsoft.com/office/drawing/2014/main" id="{E96F42A4-2317-4355-8825-25B7BD82F6B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1001" y="6096691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55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(bullet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  <a:p>
            <a:pPr lvl="5"/>
            <a:r>
              <a:rPr lang="en-US" dirty="0"/>
              <a:t>Sixth level (copy 16pt)</a:t>
            </a:r>
          </a:p>
          <a:p>
            <a:pPr lvl="6"/>
            <a:r>
              <a:rPr lang="en-US" dirty="0"/>
              <a:t>Seventh level (small copy 12pt)</a:t>
            </a:r>
          </a:p>
          <a:p>
            <a:pPr lvl="7"/>
            <a:r>
              <a:rPr lang="en-US" dirty="0"/>
              <a:t>EIGHT LEVEL (DESCRIPTOR 10PT)</a:t>
            </a:r>
          </a:p>
          <a:p>
            <a:pPr lvl="8"/>
            <a:r>
              <a:rPr lang="en-US" dirty="0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624E0B2-760E-457A-8367-213CE89D6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9" name="GTS_Purple" descr="Accenture Greater Than symbol in purple">
            <a:extLst>
              <a:ext uri="{FF2B5EF4-FFF2-40B4-BE49-F238E27FC236}">
                <a16:creationId xmlns:a16="http://schemas.microsoft.com/office/drawing/2014/main" id="{AE0355C2-058C-4310-9508-BCC0F498FBB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A1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DFD1-72F5-4590-A067-19F2501AA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490025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0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29" r:id="rId2"/>
    <p:sldLayoutId id="2147483682" r:id="rId3"/>
    <p:sldLayoutId id="2147483734" r:id="rId4"/>
    <p:sldLayoutId id="2147483681" r:id="rId5"/>
    <p:sldLayoutId id="2147483750" r:id="rId6"/>
    <p:sldLayoutId id="2147483761" r:id="rId7"/>
    <p:sldLayoutId id="2147483649" r:id="rId8"/>
    <p:sldLayoutId id="2147483748" r:id="rId9"/>
    <p:sldLayoutId id="2147483762" r:id="rId10"/>
    <p:sldLayoutId id="2147483651" r:id="rId11"/>
    <p:sldLayoutId id="2147483721" r:id="rId12"/>
    <p:sldLayoutId id="2147483739" r:id="rId13"/>
    <p:sldLayoutId id="2147483737" r:id="rId14"/>
    <p:sldLayoutId id="2147483742" r:id="rId15"/>
    <p:sldLayoutId id="2147483724" r:id="rId16"/>
    <p:sldLayoutId id="2147483723" r:id="rId17"/>
    <p:sldLayoutId id="2147483725" r:id="rId18"/>
    <p:sldLayoutId id="2147483755" r:id="rId19"/>
    <p:sldLayoutId id="2147483757" r:id="rId20"/>
    <p:sldLayoutId id="2147483673" r:id="rId21"/>
    <p:sldLayoutId id="2147483653" r:id="rId22"/>
    <p:sldLayoutId id="2147483722" r:id="rId23"/>
    <p:sldLayoutId id="2147483693" r:id="rId24"/>
    <p:sldLayoutId id="2147483758" r:id="rId25"/>
    <p:sldLayoutId id="2147483701" r:id="rId26"/>
    <p:sldLayoutId id="2147483668" r:id="rId27"/>
    <p:sldLayoutId id="2147483707" r:id="rId28"/>
    <p:sldLayoutId id="2147483714" r:id="rId29"/>
    <p:sldLayoutId id="2147483657" r:id="rId30"/>
    <p:sldLayoutId id="2147483679" r:id="rId31"/>
    <p:sldLayoutId id="2147483661" r:id="rId32"/>
    <p:sldLayoutId id="2147483754" r:id="rId33"/>
    <p:sldLayoutId id="2147483678" r:id="rId34"/>
    <p:sldLayoutId id="2147483663" r:id="rId35"/>
    <p:sldLayoutId id="2147483667" r:id="rId36"/>
    <p:sldLayoutId id="2147483726" r:id="rId37"/>
    <p:sldLayoutId id="2147483688" r:id="rId38"/>
    <p:sldLayoutId id="2147483655" r:id="rId39"/>
    <p:sldLayoutId id="2147483745" r:id="rId40"/>
    <p:sldLayoutId id="2147483741" r:id="rId4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Graphik" panose="020B0503030202060203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C35EA4"/>
          </p15:clr>
        </p15:guide>
        <p15:guide id="2" orient="horz" pos="3976" userDrawn="1">
          <p15:clr>
            <a:srgbClr val="C35EA4"/>
          </p15:clr>
        </p15:guide>
        <p15:guide id="3" pos="240" userDrawn="1">
          <p15:clr>
            <a:srgbClr val="C35EA4"/>
          </p15:clr>
        </p15:guide>
        <p15:guide id="4" pos="7440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hubproject.io/docs/metadata-integration/java/spark-lineage" TargetMode="External"/><Relationship Id="rId2" Type="http://schemas.openxmlformats.org/officeDocument/2006/relationships/hyperlink" Target="https://datahubproject.io/docs/lineage/airflow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datahubproject.io/docs/metadata-integration/java/datahub-protobuf" TargetMode="External"/><Relationship Id="rId4" Type="http://schemas.openxmlformats.org/officeDocument/2006/relationships/hyperlink" Target="https://datahubproject.io/docs/metadata-ingestion/integration_docs/great-expectation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hubproject.io/docs/generated/metamodel/entities/dataset" TargetMode="External"/><Relationship Id="rId7" Type="http://schemas.openxmlformats.org/officeDocument/2006/relationships/hyperlink" Target="https://datahubproject.io/docs/generated/metamodel/entities/dataflow" TargetMode="External"/><Relationship Id="rId2" Type="http://schemas.openxmlformats.org/officeDocument/2006/relationships/hyperlink" Target="https://datahubproject.io/docs/generated/metamodel/entities/dataplatform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atahubproject.io/docs/generated/metamodel/entities/datajob" TargetMode="External"/><Relationship Id="rId5" Type="http://schemas.openxmlformats.org/officeDocument/2006/relationships/hyperlink" Target="https://datahubproject.io/docs/generated/metamodel/entities/dashboard" TargetMode="External"/><Relationship Id="rId4" Type="http://schemas.openxmlformats.org/officeDocument/2006/relationships/hyperlink" Target="https://datahubproject.io/docs/generated/metamodel/entities/char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hubproject.io/docs/metadata-modeling/metadata-model#exploring-datahubs-metadata-mode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tahub-project/datahub/blob/master/metadata-service" TargetMode="External"/><Relationship Id="rId2" Type="http://schemas.openxmlformats.org/officeDocument/2006/relationships/hyperlink" Target="https://linkedin.github.io/rest.li/pdl_schema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github.com/datahub-project/datahub/blob/master/metadata-events" TargetMode="External"/><Relationship Id="rId4" Type="http://schemas.openxmlformats.org/officeDocument/2006/relationships/hyperlink" Target="https://github.com/datahub-project/datahub/blob/master/datahub-web-react/src/graphq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atahubproject.io/docs/metadata-modeling/metadata-model/" TargetMode="Externa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hubproject.io/docs/what/aspect" TargetMode="Externa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6B08-90E5-4430-AC0B-AEDEBA85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950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88B4F-84FA-A3A7-9C2F-EFDED32BB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Metadata</a:t>
            </a:r>
            <a:r>
              <a:rPr lang="de-AT" dirty="0"/>
              <a:t> Ingestion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00982-D249-2D05-667B-C05CEFEE34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DataHub</a:t>
            </a:r>
            <a:r>
              <a:rPr lang="en-GB" dirty="0"/>
              <a:t> supports two ways for ingesting metadata:</a:t>
            </a:r>
          </a:p>
          <a:p>
            <a:r>
              <a:rPr lang="en-GB" b="1" dirty="0"/>
              <a:t>Push-based</a:t>
            </a:r>
            <a:r>
              <a:rPr lang="en-GB" dirty="0"/>
              <a:t> - allow you to emit metadata directly from your data systems when metadata changes</a:t>
            </a:r>
          </a:p>
          <a:p>
            <a:r>
              <a:rPr lang="en-GB" b="1" dirty="0"/>
              <a:t>Pull-based</a:t>
            </a:r>
            <a:r>
              <a:rPr lang="en-GB" dirty="0"/>
              <a:t> - allow you to "crawl" or "ingest" metadata from the data systems by connecting to them and extracting metadata in a batch or incremental-batch manner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Examples of push-based integrations include </a:t>
            </a:r>
            <a:r>
              <a:rPr lang="en-GB" dirty="0">
                <a:hlinkClick r:id="rId2"/>
              </a:rPr>
              <a:t>Airflow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Spark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Great Expectations</a:t>
            </a:r>
            <a:r>
              <a:rPr lang="en-GB" dirty="0"/>
              <a:t> and </a:t>
            </a:r>
            <a:r>
              <a:rPr lang="en-GB" dirty="0">
                <a:hlinkClick r:id="rId5"/>
              </a:rPr>
              <a:t>Protobuf Schemas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Examples of pull-based integrations include </a:t>
            </a:r>
            <a:r>
              <a:rPr lang="en-GB" dirty="0" err="1"/>
              <a:t>BigQuery</a:t>
            </a:r>
            <a:r>
              <a:rPr lang="en-GB" dirty="0"/>
              <a:t>, Snowflake, Looker, Tableau and many others</a:t>
            </a:r>
            <a:endParaRPr lang="de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BFC35-B914-ED3F-8230-0D243C8774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89EB2B-6168-E8C2-2118-DF36EE314F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822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2979A0-BD8C-E9FF-054A-E03ECE9A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DataHub</a:t>
            </a:r>
            <a:r>
              <a:rPr lang="de-AT" dirty="0"/>
              <a:t> </a:t>
            </a:r>
            <a:r>
              <a:rPr lang="de-AT" dirty="0" err="1"/>
              <a:t>Metadata</a:t>
            </a:r>
            <a:r>
              <a:rPr lang="de-AT" dirty="0"/>
              <a:t>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0E0E8-3470-399F-1E03-6F021071F3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1" y="1371600"/>
            <a:ext cx="5981162" cy="4940300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/>
              <a:t>Metadata is </a:t>
            </a:r>
            <a:r>
              <a:rPr lang="en-GB" sz="1600" dirty="0" err="1"/>
              <a:t>modeled</a:t>
            </a:r>
            <a:r>
              <a:rPr lang="en-GB" sz="1600" dirty="0"/>
              <a:t> using the following abstractions</a:t>
            </a:r>
          </a:p>
          <a:p>
            <a:r>
              <a:rPr lang="en-GB" sz="1600" b="1" dirty="0"/>
              <a:t>Entities</a:t>
            </a:r>
            <a:r>
              <a:rPr lang="en-GB" sz="1600" dirty="0"/>
              <a:t>: is the primary node in the metadata graph. An entity is made up of a type, e.g. 'dataset', a unique identifier (e.g. an 'urn') and groups of metadata attributes (e.g. documents) which we call aspects.</a:t>
            </a:r>
          </a:p>
          <a:p>
            <a:r>
              <a:rPr lang="en-GB" sz="1600" b="1" dirty="0"/>
              <a:t>Aspects</a:t>
            </a:r>
            <a:r>
              <a:rPr lang="en-GB" sz="1600" dirty="0"/>
              <a:t>: An aspect is a collection of attributes that describes a particular facet of an entity. They are the smallest atomic unit of write in </a:t>
            </a:r>
            <a:r>
              <a:rPr lang="en-GB" sz="1600" dirty="0" err="1"/>
              <a:t>DataHub</a:t>
            </a:r>
            <a:r>
              <a:rPr lang="en-GB" sz="1600" dirty="0"/>
              <a:t>. Multiple aspects associated with the same Entity can be updated independently. Aspects can be shared across entities, for example "Ownership" is an aspect that is re-used across all the Entities that have owners.</a:t>
            </a:r>
          </a:p>
          <a:p>
            <a:r>
              <a:rPr lang="en-GB" sz="1600" b="1" dirty="0"/>
              <a:t>Relationships</a:t>
            </a:r>
            <a:r>
              <a:rPr lang="en-GB" sz="1600" dirty="0"/>
              <a:t>: A relationship represents a named edge between 2 entities. They are declared via foreign key attributes within Aspects. Relationships permit edges to be traversed bi-directionally. </a:t>
            </a:r>
          </a:p>
          <a:p>
            <a:r>
              <a:rPr lang="en-GB" sz="1600" b="1" dirty="0"/>
              <a:t>Identifiers (Keys &amp; Urns)</a:t>
            </a:r>
            <a:r>
              <a:rPr lang="en-GB" sz="1600" dirty="0"/>
              <a:t>: A key is a special type of aspect that contains the fields that uniquely identify an individual Entity. </a:t>
            </a:r>
            <a:endParaRPr lang="de-AT" sz="1600" dirty="0"/>
          </a:p>
        </p:txBody>
      </p:sp>
      <p:pic>
        <p:nvPicPr>
          <p:cNvPr id="1026" name="Picture 2" descr="metadata-modeling">
            <a:extLst>
              <a:ext uri="{FF2B5EF4-FFF2-40B4-BE49-F238E27FC236}">
                <a16:creationId xmlns:a16="http://schemas.microsoft.com/office/drawing/2014/main" id="{57C8A3CC-7038-5A9F-3887-A8A1CBF98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248" y="1371600"/>
            <a:ext cx="5657752" cy="506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959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6B70-8A2F-63F7-3EA7-D47EB29AD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DataHub</a:t>
            </a:r>
            <a:r>
              <a:rPr lang="de-AT" dirty="0"/>
              <a:t> Core </a:t>
            </a:r>
            <a:r>
              <a:rPr lang="de-AT" dirty="0" err="1"/>
              <a:t>Entities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2D24E-5AEE-AE61-E100-D4736E2792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AT" sz="1800" b="1" dirty="0">
                <a:hlinkClick r:id="rId2"/>
              </a:rPr>
              <a:t>Data Platform</a:t>
            </a:r>
            <a:r>
              <a:rPr lang="de-AT" sz="1800" dirty="0"/>
              <a:t> - </a:t>
            </a:r>
            <a:r>
              <a:rPr lang="en-GB" sz="1800" dirty="0"/>
              <a:t>A type of Data "Platform". That is, an external system that is involved in processing, storing, or visualizing Data Assets.</a:t>
            </a:r>
            <a:endParaRPr lang="de-AT" sz="1800" dirty="0"/>
          </a:p>
          <a:p>
            <a:r>
              <a:rPr lang="de-AT" sz="1800" b="1" dirty="0">
                <a:hlinkClick r:id="rId3"/>
              </a:rPr>
              <a:t>Dataset</a:t>
            </a:r>
            <a:r>
              <a:rPr lang="de-AT" sz="1800" dirty="0"/>
              <a:t> - </a:t>
            </a:r>
            <a:r>
              <a:rPr lang="en-GB" sz="1800" dirty="0"/>
              <a:t>collection of data. Tables, Views, Streams, Document Collections, and Files are all </a:t>
            </a:r>
            <a:r>
              <a:rPr lang="en-GB" sz="1800" dirty="0" err="1"/>
              <a:t>modeled</a:t>
            </a:r>
            <a:r>
              <a:rPr lang="en-GB" sz="1800" dirty="0"/>
              <a:t> as "Datasets" on </a:t>
            </a:r>
            <a:r>
              <a:rPr lang="en-GB" sz="1800" dirty="0" err="1"/>
              <a:t>DataHub</a:t>
            </a:r>
            <a:r>
              <a:rPr lang="en-GB" sz="1800" dirty="0"/>
              <a:t>. Dataset can have tags, owners, links, glossary terms, description attached.</a:t>
            </a:r>
            <a:endParaRPr lang="de-AT" sz="1800" dirty="0"/>
          </a:p>
          <a:p>
            <a:r>
              <a:rPr lang="de-AT" sz="1800" b="1" dirty="0">
                <a:hlinkClick r:id="rId4"/>
              </a:rPr>
              <a:t>Chart</a:t>
            </a:r>
            <a:r>
              <a:rPr lang="de-AT" sz="1800" dirty="0"/>
              <a:t> - </a:t>
            </a:r>
            <a:r>
              <a:rPr lang="en-GB" sz="1800" dirty="0"/>
              <a:t>single data </a:t>
            </a:r>
            <a:r>
              <a:rPr lang="en-GB" sz="1800" dirty="0" err="1"/>
              <a:t>vizualization</a:t>
            </a:r>
            <a:r>
              <a:rPr lang="en-GB" sz="1800" dirty="0"/>
              <a:t> derived from a Dataset. A single Chart can be a part of multiple Dashboards. Charts can have tags, owners, links, glossary terms, and descriptions attached.</a:t>
            </a:r>
            <a:endParaRPr lang="de-AT" sz="1800" dirty="0"/>
          </a:p>
          <a:p>
            <a:r>
              <a:rPr lang="de-AT" sz="1800" b="1" dirty="0">
                <a:hlinkClick r:id="rId5"/>
              </a:rPr>
              <a:t>Dashboard</a:t>
            </a:r>
            <a:r>
              <a:rPr lang="de-AT" sz="1800" dirty="0"/>
              <a:t> - </a:t>
            </a:r>
            <a:r>
              <a:rPr lang="en-GB" sz="1800" dirty="0"/>
              <a:t>collection of Charts for visualization. Dashboards can have tags, owners, links, glossary terms, and descriptions attached.</a:t>
            </a:r>
            <a:endParaRPr lang="de-AT" sz="1800" dirty="0"/>
          </a:p>
          <a:p>
            <a:r>
              <a:rPr lang="de-AT" sz="1800" b="1" dirty="0">
                <a:hlinkClick r:id="rId6"/>
              </a:rPr>
              <a:t>Data Job (Task)</a:t>
            </a:r>
            <a:r>
              <a:rPr lang="de-AT" sz="1800" b="1" dirty="0"/>
              <a:t> </a:t>
            </a:r>
            <a:r>
              <a:rPr lang="de-AT" sz="1800" dirty="0"/>
              <a:t>- </a:t>
            </a:r>
            <a:r>
              <a:rPr lang="en-GB" sz="1800" dirty="0"/>
              <a:t>An executable job that processes data assets, where "processing" implies consuming data, producing data, or both. Data Jobs can have tags, owners, links, glossary terms, and descriptions attached</a:t>
            </a:r>
            <a:endParaRPr lang="de-AT" sz="1800" dirty="0"/>
          </a:p>
          <a:p>
            <a:r>
              <a:rPr lang="de-AT" sz="1800" b="1" dirty="0">
                <a:hlinkClick r:id="rId7"/>
              </a:rPr>
              <a:t>Data Flow (Pipeline)</a:t>
            </a:r>
            <a:r>
              <a:rPr lang="de-AT" sz="1800" b="1" dirty="0"/>
              <a:t> </a:t>
            </a:r>
            <a:r>
              <a:rPr lang="de-AT" sz="1800" dirty="0"/>
              <a:t>- </a:t>
            </a:r>
            <a:r>
              <a:rPr lang="en-GB" sz="1800" dirty="0"/>
              <a:t>An executable collection of Data Jobs with dependencies among them, or a DAG. Data Jobs can have tags, owners, links, glossary terms, and descriptions attached.</a:t>
            </a:r>
            <a:endParaRPr lang="de-AT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2DC6C-4040-0F7D-972B-B9ED4E0BE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D7BBFF-BC09-53EF-8B65-6812E536E3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695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C992F-A316-BC10-AA1B-59698C36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DataHub‘s</a:t>
            </a:r>
            <a:r>
              <a:rPr lang="de-AT" dirty="0"/>
              <a:t> </a:t>
            </a:r>
            <a:r>
              <a:rPr lang="de-AT" dirty="0" err="1"/>
              <a:t>current</a:t>
            </a:r>
            <a:r>
              <a:rPr lang="de-AT" dirty="0"/>
              <a:t> </a:t>
            </a:r>
            <a:r>
              <a:rPr lang="de-AT" dirty="0" err="1"/>
              <a:t>Metadata</a:t>
            </a:r>
            <a:r>
              <a:rPr lang="de-AT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654B2-44C4-ACA9-3C78-68F6E9A7573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6EF1A-6121-12E6-3DEC-65345EDD0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 dirty="0"/>
              <a:t>Copyright © 2022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777AF1-9EBD-F23B-0104-7DDBCB62F7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 descr="Metadata Model Graph">
            <a:extLst>
              <a:ext uri="{FF2B5EF4-FFF2-40B4-BE49-F238E27FC236}">
                <a16:creationId xmlns:a16="http://schemas.microsoft.com/office/drawing/2014/main" id="{33537029-1157-94F3-FD9D-E796357E8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35" y="1547934"/>
            <a:ext cx="11810999" cy="291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9BB99A-CE6C-4154-D6EB-F8BBAF94D0F2}"/>
              </a:ext>
            </a:extLst>
          </p:cNvPr>
          <p:cNvSpPr txBox="1"/>
          <p:nvPr/>
        </p:nvSpPr>
        <p:spPr>
          <a:xfrm>
            <a:off x="380999" y="5149673"/>
            <a:ext cx="115276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400" dirty="0"/>
              <a:t>Source: </a:t>
            </a:r>
            <a:r>
              <a:rPr lang="de-AT" sz="1400" dirty="0">
                <a:hlinkClick r:id="rId3"/>
              </a:rPr>
              <a:t>https://datahubproject.io/docs/metadata-modeling/metadata-model#exploring-datahubs-metadata-model</a:t>
            </a:r>
            <a:r>
              <a:rPr lang="de-AT" sz="1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03950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95E5E-47E0-1CBF-AB0C-7E8BDD7DA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Extending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Metadata</a:t>
            </a:r>
            <a:r>
              <a:rPr lang="de-AT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96182-5E19-F105-7632-00ACC6DF05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1" y="1371600"/>
            <a:ext cx="5324340" cy="4940300"/>
          </a:xfrm>
        </p:spPr>
        <p:txBody>
          <a:bodyPr/>
          <a:lstStyle/>
          <a:p>
            <a:r>
              <a:rPr lang="en-GB" dirty="0"/>
              <a:t>You can extend the metadata model by either creating a new Entity or extending an existing one. </a:t>
            </a:r>
            <a:endParaRPr lang="de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02E7BB-8E9C-4559-06BC-BE961B1F1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BE3D5E-6EB0-8212-E35C-E9CA943351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098" name="Picture 2" descr="Metadata Model To Fork or Not">
            <a:extLst>
              <a:ext uri="{FF2B5EF4-FFF2-40B4-BE49-F238E27FC236}">
                <a16:creationId xmlns:a16="http://schemas.microsoft.com/office/drawing/2014/main" id="{E82FC74E-34A4-C280-EA54-EBF091068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793" y="1193475"/>
            <a:ext cx="5911207" cy="494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535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86DCA-E252-45B6-8790-F0CA74EA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85245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48188D-4C8A-F8C2-A501-00542790E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DataHub</a:t>
            </a:r>
            <a:r>
              <a:rPr lang="de-AT" dirty="0"/>
              <a:t>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CB5F8A-475A-2FC3-318A-CD94282DF71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1" y="1371600"/>
            <a:ext cx="6412605" cy="4940300"/>
          </a:xfrm>
        </p:spPr>
        <p:txBody>
          <a:bodyPr/>
          <a:lstStyle/>
          <a:p>
            <a:r>
              <a:rPr lang="en-GB" sz="1800" dirty="0" err="1"/>
              <a:t>DataHub</a:t>
            </a:r>
            <a:r>
              <a:rPr lang="en-GB" sz="1800" dirty="0"/>
              <a:t> is a </a:t>
            </a:r>
            <a:r>
              <a:rPr lang="en-GB" sz="1800" b="1" dirty="0"/>
              <a:t>3rd generation Metadata Platform </a:t>
            </a:r>
            <a:r>
              <a:rPr lang="en-GB" sz="1800" dirty="0"/>
              <a:t>that enables Data Discovery, Collaboration, Governance, and end-to-end Observability that is built for the Modern Data Stack.</a:t>
            </a:r>
            <a:endParaRPr lang="de-AT" sz="1800" dirty="0"/>
          </a:p>
        </p:txBody>
      </p:sp>
      <p:pic>
        <p:nvPicPr>
          <p:cNvPr id="5122" name="Picture 2" descr="datahub-architecture">
            <a:extLst>
              <a:ext uri="{FF2B5EF4-FFF2-40B4-BE49-F238E27FC236}">
                <a16:creationId xmlns:a16="http://schemas.microsoft.com/office/drawing/2014/main" id="{A5AD8B98-D729-B60D-96AE-ECE7F51A9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89916"/>
            <a:ext cx="5852375" cy="326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cryl DataHub System Architecture ">
            <a:extLst>
              <a:ext uri="{FF2B5EF4-FFF2-40B4-BE49-F238E27FC236}">
                <a16:creationId xmlns:a16="http://schemas.microsoft.com/office/drawing/2014/main" id="{632DA884-BA66-B9E8-0457-A0EBE7073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606" y="251135"/>
            <a:ext cx="5165501" cy="635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509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B37E-293B-F8A8-5C65-08E65D529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DataHub</a:t>
            </a:r>
            <a:r>
              <a:rPr lang="de-AT" dirty="0"/>
              <a:t> Architecture 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8413B-105B-6770-536F-6D2D8E46F05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sz="1800" b="1" dirty="0"/>
              <a:t>Schema-first approach to Metadata </a:t>
            </a:r>
            <a:r>
              <a:rPr lang="en-GB" sz="1800" b="1" dirty="0" err="1"/>
              <a:t>Modeling</a:t>
            </a:r>
            <a:endParaRPr lang="en-GB" sz="1800" b="1" dirty="0"/>
          </a:p>
          <a:p>
            <a:pPr lvl="1"/>
            <a:r>
              <a:rPr lang="en-GB" sz="1800" dirty="0" err="1"/>
              <a:t>DataHub's</a:t>
            </a:r>
            <a:r>
              <a:rPr lang="en-GB" sz="1800" dirty="0"/>
              <a:t> metadata model is described using a </a:t>
            </a:r>
            <a:r>
              <a:rPr lang="en-GB" sz="1800" dirty="0">
                <a:hlinkClick r:id="rId2"/>
              </a:rPr>
              <a:t>serialization agnostic language</a:t>
            </a:r>
            <a:r>
              <a:rPr lang="en-GB" sz="1800" dirty="0"/>
              <a:t>. Both </a:t>
            </a:r>
            <a:r>
              <a:rPr lang="en-GB" sz="1800" dirty="0">
                <a:hlinkClick r:id="rId3"/>
              </a:rPr>
              <a:t>REST</a:t>
            </a:r>
            <a:r>
              <a:rPr lang="en-GB" sz="1800" dirty="0"/>
              <a:t> as well as </a:t>
            </a:r>
            <a:r>
              <a:rPr lang="en-GB" sz="1800" dirty="0">
                <a:hlinkClick r:id="rId4"/>
              </a:rPr>
              <a:t>GraphQL API-s</a:t>
            </a:r>
            <a:r>
              <a:rPr lang="en-GB" sz="1800" dirty="0"/>
              <a:t> are supported</a:t>
            </a:r>
          </a:p>
          <a:p>
            <a:pPr lvl="1"/>
            <a:r>
              <a:rPr lang="en-GB" sz="1800" dirty="0" err="1"/>
              <a:t>DataHub</a:t>
            </a:r>
            <a:r>
              <a:rPr lang="en-GB" sz="1800" dirty="0"/>
              <a:t> supports an </a:t>
            </a:r>
            <a:r>
              <a:rPr lang="en-GB" sz="1800" dirty="0">
                <a:hlinkClick r:id="rId5"/>
              </a:rPr>
              <a:t>AVRO-based API</a:t>
            </a:r>
            <a:r>
              <a:rPr lang="en-GB" sz="1800" dirty="0"/>
              <a:t> over Kafka to communicate metadata changes and subscribe to them.</a:t>
            </a:r>
            <a:endParaRPr lang="en-GB" sz="1800" b="1" dirty="0"/>
          </a:p>
          <a:p>
            <a:r>
              <a:rPr lang="en-GB" sz="1800" b="1" dirty="0"/>
              <a:t>Stream-based Real-time Metadata Platform</a:t>
            </a:r>
          </a:p>
          <a:p>
            <a:pPr lvl="1"/>
            <a:r>
              <a:rPr lang="en-GB" sz="1800" dirty="0" err="1"/>
              <a:t>DataHub's</a:t>
            </a:r>
            <a:r>
              <a:rPr lang="en-GB" sz="1800" dirty="0"/>
              <a:t> metadata infrastructure is stream-oriented, which allows for changes in metadata to be communicated and reflected within the platform within seconds</a:t>
            </a:r>
          </a:p>
          <a:p>
            <a:pPr lvl="1"/>
            <a:r>
              <a:rPr lang="en-GB" sz="1800" dirty="0"/>
              <a:t>You can also subscribe to changes happening in </a:t>
            </a:r>
            <a:r>
              <a:rPr lang="en-GB" sz="1800" dirty="0" err="1"/>
              <a:t>DataHub's</a:t>
            </a:r>
            <a:r>
              <a:rPr lang="en-GB" sz="1800" dirty="0"/>
              <a:t> metadata, allowing you to build real-time metadata-driven systems.</a:t>
            </a:r>
            <a:endParaRPr lang="en-GB" sz="1800" b="1" dirty="0"/>
          </a:p>
          <a:p>
            <a:r>
              <a:rPr lang="en-GB" sz="1800" b="1" dirty="0"/>
              <a:t>Federated Metadata Serving</a:t>
            </a:r>
          </a:p>
          <a:p>
            <a:pPr lvl="1"/>
            <a:r>
              <a:rPr lang="en-GB" sz="1800" dirty="0" err="1"/>
              <a:t>DataHub</a:t>
            </a:r>
            <a:r>
              <a:rPr lang="en-GB" sz="1800" dirty="0"/>
              <a:t> comes with a single </a:t>
            </a:r>
            <a:r>
              <a:rPr lang="en-GB" sz="1800" dirty="0">
                <a:hlinkClick r:id="rId3"/>
              </a:rPr>
              <a:t>metadata service (gms)</a:t>
            </a:r>
            <a:r>
              <a:rPr lang="en-GB" sz="1800" dirty="0"/>
              <a:t> as part of the open source repository</a:t>
            </a:r>
          </a:p>
          <a:p>
            <a:pPr lvl="1"/>
            <a:r>
              <a:rPr lang="en-GB" sz="1800" dirty="0"/>
              <a:t>it also supports federated metadata services which can be owned and operated by different teams</a:t>
            </a:r>
            <a:endParaRPr lang="en-GB" sz="1800" b="1" dirty="0"/>
          </a:p>
          <a:p>
            <a:endParaRPr lang="de-AT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49285-440A-EFFB-3E5D-4168DFAEAA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FD2217-6CEB-7B5F-EBDF-7E3CC9C7E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24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654CB-B0D4-5306-1DC8-A530AF61C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DataHub</a:t>
            </a:r>
            <a:r>
              <a:rPr lang="de-AT" dirty="0"/>
              <a:t> Components </a:t>
            </a:r>
            <a:r>
              <a:rPr lang="de-AT" dirty="0" err="1"/>
              <a:t>Overview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1A916-1FF0-D9FF-BF27-EEB3CEB375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1" y="1371600"/>
            <a:ext cx="8260104" cy="4940300"/>
          </a:xfrm>
        </p:spPr>
        <p:txBody>
          <a:bodyPr/>
          <a:lstStyle/>
          <a:p>
            <a:r>
              <a:rPr lang="de-AT" sz="1800" b="1" dirty="0" err="1"/>
              <a:t>Metadata</a:t>
            </a:r>
            <a:r>
              <a:rPr lang="de-AT" sz="1800" b="1" dirty="0"/>
              <a:t> Store</a:t>
            </a:r>
            <a:r>
              <a:rPr lang="de-AT" sz="1800" dirty="0"/>
              <a:t> - </a:t>
            </a:r>
            <a:r>
              <a:rPr lang="en-GB" sz="1800" dirty="0"/>
              <a:t>responsible for storing the </a:t>
            </a:r>
            <a:r>
              <a:rPr lang="en-GB" sz="1800" dirty="0">
                <a:hlinkClick r:id="rId2"/>
              </a:rPr>
              <a:t>Entities &amp; Aspects</a:t>
            </a:r>
            <a:r>
              <a:rPr lang="en-GB" sz="1800" dirty="0"/>
              <a:t> comprising the Metadata Graph</a:t>
            </a:r>
            <a:endParaRPr lang="de-AT" sz="1800" dirty="0"/>
          </a:p>
          <a:p>
            <a:r>
              <a:rPr lang="de-AT" sz="1800" b="1" dirty="0" err="1"/>
              <a:t>Metadata</a:t>
            </a:r>
            <a:r>
              <a:rPr lang="de-AT" sz="1800" b="1" dirty="0"/>
              <a:t> Models</a:t>
            </a:r>
            <a:r>
              <a:rPr lang="de-AT" sz="1800" dirty="0"/>
              <a:t> - </a:t>
            </a:r>
            <a:r>
              <a:rPr lang="en-GB" sz="1800" dirty="0"/>
              <a:t>Metadata Models are schemas defining the shape of the Entities &amp; Aspects comprising the Metadata Graph, along with the relationships between them</a:t>
            </a:r>
            <a:endParaRPr lang="de-AT" sz="1800" dirty="0"/>
          </a:p>
          <a:p>
            <a:r>
              <a:rPr lang="de-AT" sz="1800" b="1" dirty="0"/>
              <a:t>Ingestion Framework</a:t>
            </a:r>
            <a:r>
              <a:rPr lang="de-AT" sz="1800" dirty="0"/>
              <a:t> - </a:t>
            </a:r>
            <a:r>
              <a:rPr lang="en-GB" sz="1800" dirty="0"/>
              <a:t>The Ingestion Framework is a modular, extensible Python library for extracting Metadata from external source systems (e.g. Snowflake, Looker, MySQL, Kafka), transforming it into </a:t>
            </a:r>
            <a:r>
              <a:rPr lang="en-GB" sz="1800" dirty="0" err="1"/>
              <a:t>DataHub's</a:t>
            </a:r>
            <a:r>
              <a:rPr lang="en-GB" sz="1800" dirty="0"/>
              <a:t> </a:t>
            </a:r>
            <a:r>
              <a:rPr lang="en-GB" sz="1800" dirty="0">
                <a:hlinkClick r:id="rId2"/>
              </a:rPr>
              <a:t>Metadata Model</a:t>
            </a:r>
            <a:r>
              <a:rPr lang="en-GB" sz="1800" dirty="0"/>
              <a:t>, and writing it into </a:t>
            </a:r>
            <a:r>
              <a:rPr lang="en-GB" sz="1800" dirty="0" err="1"/>
              <a:t>DataHub</a:t>
            </a:r>
            <a:r>
              <a:rPr lang="en-GB" sz="1800" dirty="0"/>
              <a:t> via either Kafka or using the Metadata Store Rest APIs</a:t>
            </a:r>
          </a:p>
          <a:p>
            <a:r>
              <a:rPr lang="en-GB" sz="1800" b="1" dirty="0" err="1"/>
              <a:t>GraphQL</a:t>
            </a:r>
            <a:r>
              <a:rPr lang="en-GB" sz="1800" b="1" dirty="0"/>
              <a:t> API</a:t>
            </a:r>
            <a:r>
              <a:rPr lang="en-GB" sz="1800" dirty="0"/>
              <a:t> - provides a strongly-typed, entity-oriented API that makes interacting with the Entities comprising the Metadata Graph simple, including APIs for adding and removing tags, owners, links &amp; more to Metadata Entities! </a:t>
            </a:r>
          </a:p>
          <a:p>
            <a:r>
              <a:rPr lang="en-GB" sz="1800" b="1" dirty="0"/>
              <a:t>User Interface</a:t>
            </a:r>
            <a:r>
              <a:rPr lang="en-GB" sz="1800" dirty="0"/>
              <a:t> - </a:t>
            </a:r>
            <a:r>
              <a:rPr lang="en-GB" sz="1800" dirty="0" err="1"/>
              <a:t>DataHub</a:t>
            </a:r>
            <a:r>
              <a:rPr lang="en-GB" sz="1800" dirty="0"/>
              <a:t> comes with a React UI including an ever-evolving set of features to make Discovering, Governing, &amp; Debugging your Data Assets easy.</a:t>
            </a:r>
            <a:endParaRPr lang="de-AT" sz="1800" dirty="0"/>
          </a:p>
          <a:p>
            <a:endParaRPr lang="de-AT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96DC5A-CB31-B6D4-4250-F4642F2A1E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A7FB93-3762-9519-20D4-922EC5BCD6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150" name="Picture 6" descr="DataHub Component Overview">
            <a:extLst>
              <a:ext uri="{FF2B5EF4-FFF2-40B4-BE49-F238E27FC236}">
                <a16:creationId xmlns:a16="http://schemas.microsoft.com/office/drawing/2014/main" id="{B0CDE979-8CE4-C20E-568A-612BD9749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105" y="442692"/>
            <a:ext cx="3169895" cy="595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498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2DBC7-3554-FA6F-EF26-E01E36B7D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DataHub</a:t>
            </a:r>
            <a:r>
              <a:rPr lang="de-AT" dirty="0"/>
              <a:t> Ingestion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C2D07-5F56-7119-5569-607C9D52E3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1" y="1371600"/>
            <a:ext cx="4229636" cy="4940300"/>
          </a:xfrm>
        </p:spPr>
        <p:txBody>
          <a:bodyPr/>
          <a:lstStyle/>
          <a:p>
            <a:r>
              <a:rPr lang="en-GB" sz="1800" dirty="0" err="1"/>
              <a:t>DataHub</a:t>
            </a:r>
            <a:r>
              <a:rPr lang="en-GB" sz="1800" dirty="0"/>
              <a:t> supports a </a:t>
            </a:r>
            <a:r>
              <a:rPr lang="en-GB" sz="1800" b="1" dirty="0"/>
              <a:t>flexible ingestion architecture </a:t>
            </a:r>
            <a:r>
              <a:rPr lang="en-GB" sz="1800" dirty="0"/>
              <a:t>that can support </a:t>
            </a:r>
            <a:r>
              <a:rPr lang="en-GB" sz="1800" b="1" dirty="0"/>
              <a:t>push, pull, asynchronous </a:t>
            </a:r>
            <a:r>
              <a:rPr lang="en-GB" sz="1800" dirty="0"/>
              <a:t>and</a:t>
            </a:r>
            <a:r>
              <a:rPr lang="en-GB" sz="1800" b="1" dirty="0"/>
              <a:t> synchronous</a:t>
            </a:r>
            <a:r>
              <a:rPr lang="en-GB" sz="1800" dirty="0"/>
              <a:t> models</a:t>
            </a:r>
          </a:p>
          <a:p>
            <a:r>
              <a:rPr lang="en-GB" sz="1800" dirty="0"/>
              <a:t>The </a:t>
            </a:r>
            <a:r>
              <a:rPr lang="en-GB" sz="1800" dirty="0" err="1"/>
              <a:t>center</a:t>
            </a:r>
            <a:r>
              <a:rPr lang="en-GB" sz="1800" dirty="0"/>
              <a:t> piece for ingestion are </a:t>
            </a:r>
            <a:r>
              <a:rPr lang="en-GB" sz="1800" b="1" dirty="0"/>
              <a:t>Metadata Change Proposals </a:t>
            </a:r>
            <a:r>
              <a:rPr lang="en-GB" sz="1800" dirty="0"/>
              <a:t>which represent requests to make a metadata change to an organization's Metadata Graph</a:t>
            </a:r>
          </a:p>
          <a:p>
            <a:r>
              <a:rPr lang="en-GB" sz="1800" b="1" dirty="0"/>
              <a:t>Metadata Change Proposals </a:t>
            </a:r>
            <a:r>
              <a:rPr lang="en-GB" sz="1800" dirty="0"/>
              <a:t>can be sent over Kafka</a:t>
            </a:r>
            <a:endParaRPr lang="de-AT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A4E05-C05C-72FE-B372-993A278E12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5CE6BD-839F-6330-B19A-B51DD634BA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170" name="Picture 2" descr="Ingestion Architecture">
            <a:extLst>
              <a:ext uri="{FF2B5EF4-FFF2-40B4-BE49-F238E27FC236}">
                <a16:creationId xmlns:a16="http://schemas.microsoft.com/office/drawing/2014/main" id="{D5E1D580-8805-C080-8D3C-A7EF167DC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961" y="1371600"/>
            <a:ext cx="7043979" cy="446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265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51EE6-E67A-B9F4-64E9-64A796A39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DataHub</a:t>
            </a:r>
            <a:r>
              <a:rPr lang="de-AT" dirty="0"/>
              <a:t> </a:t>
            </a:r>
            <a:r>
              <a:rPr lang="de-AT" dirty="0" err="1"/>
              <a:t>Serving</a:t>
            </a:r>
            <a:r>
              <a:rPr lang="de-AT" dirty="0"/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4579B-54F3-2DAC-2815-1A6EA606FE8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1" y="1371600"/>
            <a:ext cx="4086023" cy="4940300"/>
          </a:xfrm>
        </p:spPr>
        <p:txBody>
          <a:bodyPr/>
          <a:lstStyle/>
          <a:p>
            <a:r>
              <a:rPr lang="en-GB" sz="1800" dirty="0"/>
              <a:t>The primary component is called the </a:t>
            </a:r>
            <a:r>
              <a:rPr lang="en-GB" sz="1800" b="1" dirty="0"/>
              <a:t>Metadata Service </a:t>
            </a:r>
            <a:r>
              <a:rPr lang="en-GB" sz="1800" dirty="0"/>
              <a:t>and exposes a REST API and a </a:t>
            </a:r>
            <a:r>
              <a:rPr lang="en-GB" sz="1800" dirty="0" err="1"/>
              <a:t>GraphQL</a:t>
            </a:r>
            <a:r>
              <a:rPr lang="en-GB" sz="1800" dirty="0"/>
              <a:t> API for performing CRUD operations on metadata</a:t>
            </a:r>
          </a:p>
          <a:p>
            <a:r>
              <a:rPr lang="en-GB" sz="1800" dirty="0"/>
              <a:t>exposes </a:t>
            </a:r>
            <a:r>
              <a:rPr lang="en-GB" sz="1800" b="1" dirty="0"/>
              <a:t>search</a:t>
            </a:r>
            <a:r>
              <a:rPr lang="en-GB" sz="1800" dirty="0"/>
              <a:t> and </a:t>
            </a:r>
            <a:r>
              <a:rPr lang="en-GB" sz="1800" b="1" dirty="0"/>
              <a:t>graph query API-s </a:t>
            </a:r>
            <a:r>
              <a:rPr lang="en-GB" sz="1800" dirty="0"/>
              <a:t>to support secondary-index style queries, </a:t>
            </a:r>
            <a:r>
              <a:rPr lang="en-GB" sz="1800" b="1" dirty="0"/>
              <a:t>full-text search queries </a:t>
            </a:r>
            <a:r>
              <a:rPr lang="en-GB" sz="1800" dirty="0"/>
              <a:t>as well as relationship queries like lineage</a:t>
            </a:r>
          </a:p>
          <a:p>
            <a:r>
              <a:rPr lang="en-GB" sz="1800" dirty="0"/>
              <a:t>datahub-frontend service expose a </a:t>
            </a:r>
            <a:r>
              <a:rPr lang="en-GB" sz="1800" dirty="0" err="1"/>
              <a:t>GraphQL</a:t>
            </a:r>
            <a:r>
              <a:rPr lang="en-GB" sz="1800" dirty="0"/>
              <a:t> API on top of the metadata graph</a:t>
            </a:r>
            <a:endParaRPr lang="de-AT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2CB67-56BE-B076-28A4-750D2D913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4F85FA-7BBB-0B7C-A5C0-F1CBCBF3F4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194" name="Picture 2" descr="datahub-serving">
            <a:extLst>
              <a:ext uri="{FF2B5EF4-FFF2-40B4-BE49-F238E27FC236}">
                <a16:creationId xmlns:a16="http://schemas.microsoft.com/office/drawing/2014/main" id="{0C511BA5-230E-C549-F871-90A358B9D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024" y="1328133"/>
            <a:ext cx="7440568" cy="420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229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27ECA-C9CD-C3AB-6D8A-385D41D76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Metadata</a:t>
            </a:r>
            <a:r>
              <a:rPr lang="de-AT" dirty="0"/>
              <a:t> Change </a:t>
            </a:r>
            <a:r>
              <a:rPr lang="de-AT" dirty="0" err="1"/>
              <a:t>Proposal</a:t>
            </a:r>
            <a:r>
              <a:rPr lang="de-AT" dirty="0"/>
              <a:t> (MCP)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2DF7A-004F-0BA6-30DD-C4A1F2B10A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1" y="1371600"/>
            <a:ext cx="4976610" cy="4940300"/>
          </a:xfrm>
        </p:spPr>
        <p:txBody>
          <a:bodyPr/>
          <a:lstStyle/>
          <a:p>
            <a:r>
              <a:rPr lang="en-GB" sz="1600" dirty="0"/>
              <a:t>A Metadata Change Proposal represents a request to change to a specific </a:t>
            </a:r>
            <a:r>
              <a:rPr lang="en-GB" sz="1600" dirty="0">
                <a:hlinkClick r:id="rId2"/>
              </a:rPr>
              <a:t>aspect</a:t>
            </a:r>
            <a:r>
              <a:rPr lang="en-GB" sz="1600" dirty="0"/>
              <a:t> on an enterprise's Metadata Graph</a:t>
            </a:r>
          </a:p>
          <a:p>
            <a:r>
              <a:rPr lang="en-GB" sz="1600" dirty="0"/>
              <a:t>Each MCP provides a new value for a given aspect.</a:t>
            </a:r>
          </a:p>
          <a:p>
            <a:r>
              <a:rPr lang="en-GB" sz="1600" dirty="0"/>
              <a:t>For example, a single MCP can be emitted to change ownership or documentation or domains or deprecation status for a data asset</a:t>
            </a:r>
          </a:p>
          <a:p>
            <a:r>
              <a:rPr lang="en-GB" sz="1600" dirty="0">
                <a:latin typeface="+mj-lt"/>
              </a:rPr>
              <a:t>Kafka Topic: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MetadataChangeProposal_v1 </a:t>
            </a:r>
            <a:r>
              <a:rPr lang="en-GB" sz="1600" dirty="0">
                <a:latin typeface="+mj-lt"/>
              </a:rPr>
              <a:t>and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FailedMetadataChangeProposal_v1</a:t>
            </a:r>
            <a:endParaRPr lang="de-AT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0A518-E70B-E3C8-6987-8ECE93BE56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21E32-8642-620C-5513-0F6E5AC214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ABE8C9-5878-D7F7-A59E-ADD7EFB463A2}"/>
              </a:ext>
            </a:extLst>
          </p:cNvPr>
          <p:cNvSpPr txBox="1"/>
          <p:nvPr/>
        </p:nvSpPr>
        <p:spPr>
          <a:xfrm>
            <a:off x="5525036" y="1398687"/>
            <a:ext cx="6429777" cy="39703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entityType</a:t>
            </a:r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"dataset",</a:t>
            </a:r>
          </a:p>
          <a:p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entityUrn</a:t>
            </a:r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urn:li:dataset</a:t>
            </a:r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:(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urn:li:dataPlatform:hdfs,SampleHdfsDataset,PROD</a:t>
            </a:r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)",</a:t>
            </a:r>
          </a:p>
          <a:p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changeType</a:t>
            </a:r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"UPSERT",</a:t>
            </a:r>
          </a:p>
          <a:p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aspectName</a:t>
            </a:r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"ownership",</a:t>
            </a:r>
          </a:p>
          <a:p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"aspect": {</a:t>
            </a:r>
          </a:p>
          <a:p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"value": "{\"owners\":[{\"type\":\"DATAOWNER\",\"owner\":\"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urn:li:corpuser:datahub</a:t>
            </a:r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\"}],\"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lastModified</a:t>
            </a:r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\":{\"actor\":\"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urn:li:corpuser:datahub</a:t>
            </a:r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\",\"time\":1651516640488}}",</a:t>
            </a:r>
          </a:p>
          <a:p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contentType</a:t>
            </a:r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"application/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systemMetadata</a:t>
            </a:r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lastObserved</a:t>
            </a:r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1651516640493,</a:t>
            </a:r>
          </a:p>
          <a:p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runId</a:t>
            </a:r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"no-run-id-provided",</a:t>
            </a:r>
          </a:p>
          <a:p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registryName</a:t>
            </a:r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unknownRegistry</a:t>
            </a:r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registryVersion</a:t>
            </a:r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"0.0.0.0-dev",</a:t>
            </a:r>
          </a:p>
          <a:p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"properties": null</a:t>
            </a:r>
          </a:p>
          <a:p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A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663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08387-5B83-D047-FE14-E3C72FB9A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Metadata</a:t>
            </a:r>
            <a:r>
              <a:rPr lang="de-AT" dirty="0"/>
              <a:t> Change Log (MCL)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BC899-B86E-E968-8733-776C09EADF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1" y="1371600"/>
            <a:ext cx="4886458" cy="4940300"/>
          </a:xfrm>
        </p:spPr>
        <p:txBody>
          <a:bodyPr/>
          <a:lstStyle/>
          <a:p>
            <a:r>
              <a:rPr lang="en-GB" sz="1800" dirty="0"/>
              <a:t>A Metadata Change Log represents </a:t>
            </a:r>
            <a:r>
              <a:rPr lang="en-GB" sz="1800" i="1" dirty="0"/>
              <a:t>any</a:t>
            </a:r>
            <a:r>
              <a:rPr lang="en-GB" sz="1800" dirty="0"/>
              <a:t> change which has been made to the Metadata Graph. Metadata Change Log events are emitted to Kafka immediately after writing the change the durable storage. </a:t>
            </a:r>
          </a:p>
          <a:p>
            <a:r>
              <a:rPr lang="en-GB" sz="1800" dirty="0"/>
              <a:t>There are 2 </a:t>
            </a:r>
            <a:r>
              <a:rPr lang="en-GB" sz="1800" dirty="0" err="1"/>
              <a:t>flavors</a:t>
            </a:r>
            <a:r>
              <a:rPr lang="en-GB" sz="1800" dirty="0"/>
              <a:t> of Metadata Change Log: </a:t>
            </a:r>
            <a:r>
              <a:rPr lang="en-GB" sz="1800" i="1" dirty="0"/>
              <a:t>versioned</a:t>
            </a:r>
            <a:r>
              <a:rPr lang="en-GB" sz="1800" dirty="0"/>
              <a:t> and </a:t>
            </a:r>
            <a:r>
              <a:rPr lang="en-GB" sz="1800" i="1" dirty="0"/>
              <a:t>timeseries</a:t>
            </a:r>
            <a:r>
              <a:rPr lang="en-GB" sz="1800" dirty="0"/>
              <a:t>. </a:t>
            </a:r>
          </a:p>
          <a:p>
            <a:r>
              <a:rPr lang="en-GB" sz="1600" b="1" dirty="0"/>
              <a:t>Versioned</a:t>
            </a:r>
            <a:r>
              <a:rPr lang="en-GB" sz="1600" dirty="0"/>
              <a:t> aspects are those which represent the "latest" state of some attributes</a:t>
            </a:r>
          </a:p>
          <a:p>
            <a:r>
              <a:rPr lang="en-GB" sz="1600" b="1" dirty="0"/>
              <a:t>Timeseries</a:t>
            </a:r>
            <a:r>
              <a:rPr lang="en-GB" sz="1600" dirty="0"/>
              <a:t> aspects are those which represent events related to an asset that occurred at a particular time</a:t>
            </a:r>
          </a:p>
          <a:p>
            <a:r>
              <a:rPr lang="en-GB" sz="1600" dirty="0"/>
              <a:t>Kafka Topic: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MetadataChangeLog_Versioned_v1</a:t>
            </a:r>
            <a:r>
              <a:rPr lang="en-GB" sz="1600" dirty="0"/>
              <a:t> and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MetadataChangeLog_Timeseries_v1</a:t>
            </a:r>
            <a:endParaRPr lang="de-AT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E7C7A0-FA39-725F-307B-4E9B922E98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1772D5-D4D9-E49D-A206-FB964BD9F2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1373A-761D-C9F1-1238-8F272CFD4F5A}"/>
              </a:ext>
            </a:extLst>
          </p:cNvPr>
          <p:cNvSpPr txBox="1"/>
          <p:nvPr/>
        </p:nvSpPr>
        <p:spPr>
          <a:xfrm>
            <a:off x="5525036" y="1313645"/>
            <a:ext cx="6429777" cy="53553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GB" sz="9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entityType</a:t>
            </a:r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"dataset",</a:t>
            </a:r>
          </a:p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GB" sz="9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entityUrn</a:t>
            </a:r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GB" sz="9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urn:li:dataset</a:t>
            </a:r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:(</a:t>
            </a:r>
            <a:r>
              <a:rPr lang="en-GB" sz="9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urn:li:dataPlatform:hdfs,SampleHdfsDataset,PROD</a:t>
            </a:r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)",</a:t>
            </a:r>
          </a:p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GB" sz="9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changeType</a:t>
            </a:r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"UPSERT",</a:t>
            </a:r>
          </a:p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GB" sz="9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aspectName</a:t>
            </a:r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"ownership",</a:t>
            </a:r>
          </a:p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"aspect": {</a:t>
            </a:r>
          </a:p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"value": "{\"owners\":[{\"type\":\"DATAOWNER\",\"owner\":\"</a:t>
            </a:r>
            <a:r>
              <a:rPr lang="en-GB" sz="9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urn:li:corpuser:datahub</a:t>
            </a:r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\"}],\"</a:t>
            </a:r>
            <a:r>
              <a:rPr lang="en-GB" sz="9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lastModified</a:t>
            </a:r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\":{\"actor\":\"</a:t>
            </a:r>
            <a:r>
              <a:rPr lang="en-GB" sz="9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urn:li:corpuser:datahub</a:t>
            </a:r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\",\"time\":1651516640488}}",</a:t>
            </a:r>
          </a:p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GB" sz="9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contentType</a:t>
            </a:r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"application/</a:t>
            </a:r>
            <a:r>
              <a:rPr lang="en-GB" sz="9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GB" sz="9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previousAspectValue</a:t>
            </a:r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"value": "{\"owners\":[{\"owner\":\"</a:t>
            </a:r>
            <a:r>
              <a:rPr lang="en-GB" sz="9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urn:li:corpuser:jdoe</a:t>
            </a:r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\",\"type\":\"DATAOWNER\"},{\"owner\":\"</a:t>
            </a:r>
            <a:r>
              <a:rPr lang="en-GB" sz="9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urn:li:corpuser:datahub</a:t>
            </a:r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\",\"type\":\"DATAOWNER\"}],\"</a:t>
            </a:r>
            <a:r>
              <a:rPr lang="en-GB" sz="9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lastModified</a:t>
            </a:r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\":{\"actor\":\"</a:t>
            </a:r>
            <a:r>
              <a:rPr lang="en-GB" sz="9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urn:li:corpuser:jdoe</a:t>
            </a:r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\",\"time\":1581407189000}}",</a:t>
            </a:r>
          </a:p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GB" sz="9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contentType</a:t>
            </a:r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"application/</a:t>
            </a:r>
            <a:r>
              <a:rPr lang="en-GB" sz="9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GB" sz="9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systemMetadata</a:t>
            </a:r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GB" sz="9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lastObserved</a:t>
            </a:r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1651516640493,</a:t>
            </a:r>
          </a:p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GB" sz="9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runId</a:t>
            </a:r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"no-run-id-provided",</a:t>
            </a:r>
          </a:p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GB" sz="9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registryName</a:t>
            </a:r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GB" sz="9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unknownRegistry</a:t>
            </a:r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GB" sz="9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registryVersion</a:t>
            </a:r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"0.0.0.0-dev",</a:t>
            </a:r>
          </a:p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"properties": null</a:t>
            </a:r>
          </a:p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GB" sz="9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previousSystemMetadata</a:t>
            </a:r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GB" sz="9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lastObserved</a:t>
            </a:r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1651516415088,</a:t>
            </a:r>
          </a:p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GB" sz="9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runId</a:t>
            </a:r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"file-2022_05_02-11_33_35",</a:t>
            </a:r>
          </a:p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GB" sz="9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registryName</a:t>
            </a:r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GB" sz="9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registryVersion</a:t>
            </a:r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"properties": null</a:t>
            </a:r>
          </a:p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"created": {</a:t>
            </a:r>
          </a:p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"time": 1651516640490,</a:t>
            </a:r>
          </a:p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"actor": "</a:t>
            </a:r>
            <a:r>
              <a:rPr lang="en-GB" sz="9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urn:li:corpuser:datahub</a:t>
            </a:r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"impersonator": null</a:t>
            </a:r>
          </a:p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GB" sz="9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AT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156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1442A-708E-302F-7EE0-C22E3B4E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Platform Event (PE)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4976A-ED70-743C-DD26-0450388126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1" y="1371600"/>
            <a:ext cx="4963731" cy="4940300"/>
          </a:xfrm>
        </p:spPr>
        <p:txBody>
          <a:bodyPr/>
          <a:lstStyle/>
          <a:p>
            <a:r>
              <a:rPr lang="en-GB" dirty="0"/>
              <a:t>A Platform Event represents an arbitrary business-logic event emitted by </a:t>
            </a:r>
            <a:r>
              <a:rPr lang="en-GB" dirty="0" err="1"/>
              <a:t>DataHub</a:t>
            </a:r>
            <a:r>
              <a:rPr lang="en-GB" dirty="0"/>
              <a:t>. Each Platform Event has a name which determines its contents.</a:t>
            </a:r>
          </a:p>
          <a:p>
            <a:r>
              <a:rPr lang="en-GB" dirty="0"/>
              <a:t>Kafka topic: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PlatformEvent_v1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E09BC-E487-6D41-F52A-9591EBC89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0B60B-391A-5EBD-E417-FB75A7A9B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18D26-EFAB-DF5C-39C6-7EFC87DBDFCC}"/>
              </a:ext>
            </a:extLst>
          </p:cNvPr>
          <p:cNvSpPr txBox="1"/>
          <p:nvPr/>
        </p:nvSpPr>
        <p:spPr>
          <a:xfrm>
            <a:off x="5525036" y="1398687"/>
            <a:ext cx="6429777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"header": {</a:t>
            </a:r>
          </a:p>
          <a:p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timestampMillis</a:t>
            </a:r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1655390732551</a:t>
            </a:r>
          </a:p>
          <a:p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"name": "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entityChangeEvent</a:t>
            </a:r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"payload": {</a:t>
            </a:r>
          </a:p>
          <a:p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"value": "{\"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entityUrn</a:t>
            </a:r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\":\"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urn:li:dataset:abc</a:t>
            </a:r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\",\"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entityType</a:t>
            </a:r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\":\"dataset\",\"category\":\"OWNER\",\"operation\":\"ADD\",\"modifier\":\"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urn:li:corpuser:jdoe</a:t>
            </a:r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\",\"parameters\":{\"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ownerUrn</a:t>
            </a:r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\":\"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urn:li:corpuser:jdoe</a:t>
            </a:r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\",\"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ownerType</a:t>
            </a:r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\":\"BUSINESS_OWNER\"},\"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auditStamp</a:t>
            </a:r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\":{\"actor\":\"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urn:li:corpuser:jdoe</a:t>
            </a:r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\",\"time\":1649953100653}}",</a:t>
            </a:r>
          </a:p>
          <a:p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contentType</a:t>
            </a:r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"application/</a:t>
            </a:r>
            <a:r>
              <a:rPr lang="en-GB" sz="1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GB" sz="1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A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55096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ure 2020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custClrLst>
    <a:custClr name="Accent Purple 1">
      <a:srgbClr val="B455AA"/>
    </a:custClr>
    <a:custClr name="Accent Purple 2">
      <a:srgbClr val="A055F5"/>
    </a:custClr>
    <a:custClr name="Accent Purple 3">
      <a:srgbClr val="BE82FF"/>
    </a:custClr>
    <a:custClr name="Accent Purple 4">
      <a:srgbClr val="DCAFFF"/>
    </a:custClr>
    <a:custClr name="Accent Purple 5">
      <a:srgbClr val="E6DC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ue">
      <a:srgbClr val="0041F0"/>
    </a:custClr>
    <a:custClr name="Light Blue">
      <a:srgbClr val="00FFFF"/>
    </a:custClr>
    <a:custClr name="Green">
      <a:srgbClr val="64FF50"/>
    </a:custClr>
    <a:custClr name="Blue Green">
      <a:srgbClr val="05F0A5"/>
    </a:custClr>
    <a:custClr name="Red">
      <a:srgbClr val="FF3246"/>
    </a:custClr>
    <a:custClr name="Pink">
      <a:srgbClr val="FF50A0"/>
    </a:custClr>
    <a:custClr name="Orange">
      <a:srgbClr val="FF7800"/>
    </a:custClr>
    <a:custClr name="Yellow">
      <a:srgbClr val="FFEB32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Acc_PPT_IMP_Tmplt_Technology_Graphik_20220110" id="{B9BC9059-DD0D-7C48-9C1D-FD52D246D0A4}" vid="{89132FA7-44A6-CA45-B0F6-47F9BCB9AF46}"/>
    </a:ext>
  </a:extLst>
</a:theme>
</file>

<file path=ppt/theme/theme2.xml><?xml version="1.0" encoding="utf-8"?>
<a:theme xmlns:a="http://schemas.openxmlformats.org/drawingml/2006/main" name="Office Theme">
  <a:themeElements>
    <a:clrScheme name="Acc_Colors_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_Fonts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001a572-86d9-4a0b-9d4c-a14eef1e528f">
      <Terms xmlns="http://schemas.microsoft.com/office/infopath/2007/PartnerControls"/>
    </lcf76f155ced4ddcb4097134ff3c332f>
    <TaxCatchAll xmlns="abdbe091-1f96-45f5-99ee-5a0aca2d8a7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04842FB6BBB84D87E51F3014FC2687" ma:contentTypeVersion="28" ma:contentTypeDescription="Create a new document." ma:contentTypeScope="" ma:versionID="d026696da7cfb282d3564dcf4efeb3fe">
  <xsd:schema xmlns:xsd="http://www.w3.org/2001/XMLSchema" xmlns:xs="http://www.w3.org/2001/XMLSchema" xmlns:p="http://schemas.microsoft.com/office/2006/metadata/properties" xmlns:ns2="0001a572-86d9-4a0b-9d4c-a14eef1e528f" xmlns:ns3="abdbe091-1f96-45f5-99ee-5a0aca2d8a77" targetNamespace="http://schemas.microsoft.com/office/2006/metadata/properties" ma:root="true" ma:fieldsID="577473f63db15f03a39b5b8b1e82c941" ns2:_="" ns3:_="">
    <xsd:import namespace="0001a572-86d9-4a0b-9d4c-a14eef1e528f"/>
    <xsd:import namespace="abdbe091-1f96-45f5-99ee-5a0aca2d8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01a572-86d9-4a0b-9d4c-a14eef1e52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6d165d17-9b79-46c3-82b9-c927e733c4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be091-1f96-45f5-99ee-5a0aca2d8a7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0adcd98a-54cd-4772-aec9-5f74bf62ca00}" ma:internalName="TaxCatchAll" ma:showField="CatchAllData" ma:web="abdbe091-1f96-45f5-99ee-5a0aca2d8a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BFFC05-B2F6-4CED-BE65-F75B1EB7AD7B}">
  <ds:schemaRefs>
    <ds:schemaRef ds:uri="http://purl.org/dc/dcmitype/"/>
    <ds:schemaRef ds:uri="http://purl.org/dc/terms/"/>
    <ds:schemaRef ds:uri="http://purl.org/dc/elements/1.1/"/>
    <ds:schemaRef ds:uri="http://schemas.microsoft.com/office/2006/metadata/properties"/>
    <ds:schemaRef ds:uri="http://schemas.microsoft.com/office/2006/documentManagement/types"/>
    <ds:schemaRef ds:uri="f09dec34-126f-4759-b06d-a920de720ce4"/>
    <ds:schemaRef ds:uri="http://schemas.openxmlformats.org/package/2006/metadata/core-properties"/>
    <ds:schemaRef ds:uri="http://schemas.microsoft.com/office/infopath/2007/PartnerControls"/>
    <ds:schemaRef ds:uri="17c09f85-56e7-4417-b5d2-7fa4154de31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9831B46-6CD1-40D2-9FB5-3E58559F90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2CDCB2-74D9-4027-8B4F-0ADB19FB6DF7}"/>
</file>

<file path=docProps/app.xml><?xml version="1.0" encoding="utf-8"?>
<Properties xmlns="http://schemas.openxmlformats.org/officeDocument/2006/extended-properties" xmlns:vt="http://schemas.openxmlformats.org/officeDocument/2006/docPropsVTypes">
  <Template>Accenture 2020</Template>
  <TotalTime>157</TotalTime>
  <Words>1788</Words>
  <Application>Microsoft Macintosh PowerPoint</Application>
  <PresentationFormat>Widescreen</PresentationFormat>
  <Paragraphs>147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Courier New</vt:lpstr>
      <vt:lpstr>Graphik</vt:lpstr>
      <vt:lpstr>GT Sectra Fine Rg</vt:lpstr>
      <vt:lpstr>System Font</vt:lpstr>
      <vt:lpstr>Accenture 2020</vt:lpstr>
      <vt:lpstr>DataHub</vt:lpstr>
      <vt:lpstr>DataHub Architecture</vt:lpstr>
      <vt:lpstr>DataHub Architecture Highlights</vt:lpstr>
      <vt:lpstr>DataHub Components Overview</vt:lpstr>
      <vt:lpstr>DataHub Ingestion Framework</vt:lpstr>
      <vt:lpstr>DataHub Serving Architecture</vt:lpstr>
      <vt:lpstr>Metadata Change Proposal (MCP)</vt:lpstr>
      <vt:lpstr>Metadata Change Log (MCL)</vt:lpstr>
      <vt:lpstr>Platform Event (PE)</vt:lpstr>
      <vt:lpstr>Metadata Ingestion</vt:lpstr>
      <vt:lpstr>DataHub Metadata Model</vt:lpstr>
      <vt:lpstr>DataHub Core Entities</vt:lpstr>
      <vt:lpstr>DataHub‘s current Metadata Model</vt:lpstr>
      <vt:lpstr>Extending the Metadata Model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Salutation 72pt</dc:title>
  <dc:subject>Accenture PowerPoint Template 16x9 Graphik</dc:subject>
  <dc:creator>Schmutz, Guido</dc:creator>
  <cp:lastModifiedBy>Schmutz, Guido</cp:lastModifiedBy>
  <cp:revision>48</cp:revision>
  <cp:lastPrinted>2020-11-17T04:05:48Z</cp:lastPrinted>
  <dcterms:created xsi:type="dcterms:W3CDTF">2023-05-17T04:44:50Z</dcterms:created>
  <dcterms:modified xsi:type="dcterms:W3CDTF">2023-05-17T07:22:49Z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0x010100A368F88AD5035B41823DBAC77DB5C8F3</vt:lpwstr>
  </property>
</Properties>
</file>